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31"/>
  </p:notesMasterIdLst>
  <p:handoutMasterIdLst>
    <p:handoutMasterId r:id="rId32"/>
  </p:handoutMasterIdLst>
  <p:sldIdLst>
    <p:sldId id="256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3" r:id="rId26"/>
    <p:sldId id="279" r:id="rId27"/>
    <p:sldId id="280" r:id="rId28"/>
    <p:sldId id="281" r:id="rId29"/>
    <p:sldId id="282" r:id="rId3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132" y="4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86651-2FE8-7F43-94E1-FB39378E917A}" type="datetime1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52F7-75EC-8541-BA71-630A17CB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1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3155-A3D0-384D-B9D7-615F5EE499AC}" type="datetime1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AB39-AFCD-1849-AF78-20F5D045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50437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1958599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4256955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4229867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229704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134942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501266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1521384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2600721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1412768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3671797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1605925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FD09D-7211-4295-9448-8D74D381405B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Starter Slide.	</a:t>
            </a:r>
          </a:p>
        </p:txBody>
      </p:sp>
    </p:spTree>
    <p:extLst>
      <p:ext uri="{BB962C8B-B14F-4D97-AF65-F5344CB8AC3E}">
        <p14:creationId xmlns:p14="http://schemas.microsoft.com/office/powerpoint/2010/main" val="23542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81697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659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5"/>
            <a:ext cx="4040188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5"/>
            <a:ext cx="4041775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6847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796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96745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2650"/>
            <a:ext cx="7772400" cy="1223573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  <a:br>
              <a:rPr lang="en-US" sz="4400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Graduate Teaching Assistant Orientation</a:t>
            </a:r>
            <a: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100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15" y="59458"/>
            <a:ext cx="6393606" cy="489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 descr="Large confetti"/>
          <p:cNvSpPr>
            <a:spLocks noGrp="1" noChangeArrowheads="1"/>
          </p:cNvSpPr>
          <p:nvPr>
            <p:ph idx="1"/>
          </p:nvPr>
        </p:nvSpPr>
        <p:spPr>
          <a:xfrm>
            <a:off x="457200" y="651180"/>
            <a:ext cx="8229600" cy="366597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6000" b="1" dirty="0" smtClean="0">
                <a:solidFill>
                  <a:srgbClr val="781426"/>
                </a:solidFill>
              </a:rPr>
              <a:t>Class Rosters, </a:t>
            </a:r>
          </a:p>
          <a:p>
            <a:pPr marL="0" indent="0" algn="ctr" eaLnBrk="1" hangingPunct="1">
              <a:buNone/>
            </a:pPr>
            <a:r>
              <a:rPr lang="en-US" sz="6000" b="1" dirty="0" smtClean="0">
                <a:solidFill>
                  <a:srgbClr val="781426"/>
                </a:solidFill>
              </a:rPr>
              <a:t>Early Alert, </a:t>
            </a:r>
          </a:p>
          <a:p>
            <a:pPr marL="0" indent="0" algn="ctr" eaLnBrk="1" hangingPunct="1">
              <a:buNone/>
            </a:pPr>
            <a:r>
              <a:rPr lang="en-US" sz="6000" b="1" dirty="0" smtClean="0">
                <a:solidFill>
                  <a:srgbClr val="781426"/>
                </a:solidFill>
              </a:rPr>
              <a:t>&amp; Grading</a:t>
            </a:r>
            <a:endParaRPr lang="en-US" sz="6000" b="1" dirty="0" smtClean="0">
              <a:solidFill>
                <a:srgbClr val="7814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4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Rosters &amp;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All rosters and grade submissions are done online through Faculty Self-Service:</a:t>
            </a:r>
          </a:p>
          <a:p>
            <a:pPr marL="45720" indent="0">
              <a:buNone/>
            </a:pPr>
            <a:endParaRPr lang="en-US" sz="2000" dirty="0"/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b="1" dirty="0">
                <a:solidFill>
                  <a:srgbClr val="7814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selfservice.twu.edu</a:t>
            </a:r>
            <a:endParaRPr lang="en-US" sz="2400" dirty="0">
              <a:solidFill>
                <a:srgbClr val="7814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Log in using your TWU username &amp; password</a:t>
            </a:r>
            <a:endParaRPr lang="en-US" sz="2400" dirty="0"/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Click on “Faculty” menu item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51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53579"/>
            <a:ext cx="8229600" cy="857250"/>
          </a:xfrm>
        </p:spPr>
        <p:txBody>
          <a:bodyPr/>
          <a:lstStyle/>
          <a:p>
            <a:r>
              <a:rPr lang="en-US" dirty="0" smtClean="0"/>
              <a:t>Faculty Self-Service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19" y="857232"/>
            <a:ext cx="6360089" cy="393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0626" y="129540"/>
            <a:ext cx="5198174" cy="8001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Self-Service</a:t>
            </a:r>
            <a:endParaRPr lang="en-US" b="1" dirty="0" smtClean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10" y="929640"/>
            <a:ext cx="7854078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9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9206" y="205740"/>
            <a:ext cx="5198174" cy="8001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Self-Service</a:t>
            </a:r>
            <a:endParaRPr lang="en-US" b="1" dirty="0" smtClean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26" y="1154430"/>
            <a:ext cx="8770928" cy="27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1586" y="171450"/>
            <a:ext cx="5198174" cy="8001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Roster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6310" y="571500"/>
            <a:ext cx="5829300" cy="3714750"/>
          </a:xfrm>
        </p:spPr>
        <p:txBody>
          <a:bodyPr/>
          <a:lstStyle/>
          <a:p>
            <a:pPr marL="34290" indent="0">
              <a:buNone/>
            </a:pPr>
            <a:endParaRPr lang="en-US" dirty="0" smtClean="0"/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Real-time list of </a:t>
            </a:r>
            <a:r>
              <a:rPr lang="en-US" sz="18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enrolled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Attendance should be checked against the roster on </a:t>
            </a:r>
            <a:r>
              <a:rPr lang="en-US" sz="18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class day and every subsequent class day through the census date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Students not on roster who are attending and think they are enrolled need to:</a:t>
            </a:r>
          </a:p>
          <a:p>
            <a:pPr lvl="1"/>
            <a:r>
              <a:rPr lang="en-US" sz="1500" i="1" u="sng" dirty="0">
                <a:latin typeface="Arial" panose="020B0604020202020204" pitchFamily="34" charset="0"/>
                <a:cs typeface="Arial" panose="020B0604020202020204" pitchFamily="34" charset="0"/>
              </a:rPr>
              <a:t>During Late Registration: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Register themselves through WebAdvisor if eligible</a:t>
            </a:r>
          </a:p>
          <a:p>
            <a:pPr lvl="1"/>
            <a:r>
              <a:rPr lang="en-US" sz="1500" i="1" u="sng" dirty="0">
                <a:latin typeface="Arial" panose="020B0604020202020204" pitchFamily="34" charset="0"/>
                <a:cs typeface="Arial" panose="020B0604020202020204" pitchFamily="34" charset="0"/>
              </a:rPr>
              <a:t>After Late Registration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Need department approved Add form submitted to Registrar’s Office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2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1586" y="171450"/>
            <a:ext cx="7773734" cy="8001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</a:t>
            </a:r>
            <a: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Roster – Post Census Date</a:t>
            </a:r>
            <a:endParaRPr lang="en-US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13461"/>
            <a:ext cx="8229600" cy="3665973"/>
          </a:xfrm>
        </p:spPr>
        <p:txBody>
          <a:bodyPr/>
          <a:lstStyle/>
          <a:p>
            <a:r>
              <a:rPr lang="en-US" sz="2000" b="1" dirty="0" smtClean="0"/>
              <a:t>When known, utilize interactive rosters in Self-Service to indicate if a student has “</a:t>
            </a:r>
            <a:r>
              <a:rPr lang="en-US" sz="2000" b="1" dirty="0" smtClean="0">
                <a:solidFill>
                  <a:srgbClr val="781426"/>
                </a:solidFill>
              </a:rPr>
              <a:t>Never Attended</a:t>
            </a:r>
            <a:r>
              <a:rPr lang="en-US" sz="2000" b="1" dirty="0" smtClean="0"/>
              <a:t>” or “</a:t>
            </a:r>
            <a:r>
              <a:rPr lang="en-US" sz="2000" b="1" dirty="0" smtClean="0">
                <a:solidFill>
                  <a:srgbClr val="781426"/>
                </a:solidFill>
              </a:rPr>
              <a:t>Stopped Attending</a:t>
            </a:r>
            <a:r>
              <a:rPr lang="en-US" sz="2000" b="1" dirty="0" smtClean="0"/>
              <a:t>” </a:t>
            </a:r>
            <a:r>
              <a:rPr lang="en-US" sz="2000" b="1" i="1" dirty="0" smtClean="0"/>
              <a:t>(indicate with date)</a:t>
            </a:r>
            <a:endParaRPr lang="en-US" sz="20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254" y="2128995"/>
            <a:ext cx="5609186" cy="273712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55633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1586" y="171450"/>
            <a:ext cx="5198174" cy="8001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Alert</a:t>
            </a:r>
            <a:endParaRPr lang="en-US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6310" y="464820"/>
            <a:ext cx="7623810" cy="3714750"/>
          </a:xfrm>
        </p:spPr>
        <p:txBody>
          <a:bodyPr/>
          <a:lstStyle/>
          <a:p>
            <a:pPr marL="34290" indent="0">
              <a:buNone/>
            </a:pPr>
            <a:endParaRPr lang="en-US" dirty="0" smtClean="0"/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At the beginning of the 5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week, instructors of freshmen or sophomores will be asked to submit the status of students in danger of failing the course (current grade of D or F)</a:t>
            </a:r>
          </a:p>
          <a:p>
            <a:pPr marL="457200" lvl="1" indent="0"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Critical early intervention for high risk students</a:t>
            </a:r>
          </a:p>
          <a:p>
            <a:pPr lvl="1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Early Alert is available </a:t>
            </a:r>
            <a:r>
              <a:rPr lang="en-US" sz="2000" b="1" dirty="0" smtClean="0">
                <a:solidFill>
                  <a:srgbClr val="7814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Sept. 23 – Oct. 7</a:t>
            </a:r>
          </a:p>
          <a:p>
            <a:pPr lvl="1"/>
            <a:endParaRPr lang="en-US" sz="2000" b="1" dirty="0">
              <a:solidFill>
                <a:srgbClr val="7814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Utilize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Early Alert menu item in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WebAdvisor</a:t>
            </a:r>
            <a:endParaRPr lang="en-US" sz="2000" b="1" dirty="0">
              <a:solidFill>
                <a:srgbClr val="7814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70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1586" y="171450"/>
            <a:ext cx="5198174" cy="8001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Alert</a:t>
            </a:r>
            <a:endParaRPr lang="en-US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89" y="1151710"/>
            <a:ext cx="8752381" cy="2200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770120" y="3086100"/>
            <a:ext cx="1272540" cy="93726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61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3554"/>
            <a:ext cx="8229600" cy="3665973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rgbClr val="781426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://twu.edu/registrar/resources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r"/>
            <a:endParaRPr lang="en-US" b="1" dirty="0">
              <a:solidFill>
                <a:srgbClr val="781426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66" y="2404218"/>
            <a:ext cx="3220410" cy="2145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2876" y="2826641"/>
            <a:ext cx="4245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81426"/>
                </a:solidFill>
              </a:rPr>
              <a:t>Bobby Lothringer</a:t>
            </a:r>
          </a:p>
          <a:p>
            <a:pPr algn="ctr"/>
            <a:r>
              <a:rPr lang="en-US" sz="3200" b="1" dirty="0" smtClean="0">
                <a:solidFill>
                  <a:srgbClr val="781426"/>
                </a:solidFill>
              </a:rPr>
              <a:t>University Registrar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rlothringer@twu.edu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01586" y="171450"/>
            <a:ext cx="5198174" cy="8001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Alert</a:t>
            </a:r>
            <a:endParaRPr lang="en-US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1150620"/>
            <a:ext cx="7521846" cy="3200400"/>
            <a:chOff x="533400" y="2514600"/>
            <a:chExt cx="7521846" cy="32004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2514600"/>
              <a:ext cx="7521846" cy="3200400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2590800" y="5257800"/>
              <a:ext cx="1143000" cy="15240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990600" y="4876800"/>
              <a:ext cx="1524000" cy="533400"/>
            </a:xfrm>
            <a:prstGeom prst="ellipse">
              <a:avLst/>
            </a:prstGeom>
            <a:noFill/>
            <a:ln w="44450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453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16825" y="213360"/>
            <a:ext cx="5369625" cy="800100"/>
          </a:xfrm>
        </p:spPr>
        <p:txBody>
          <a:bodyPr/>
          <a:lstStyle/>
          <a:p>
            <a:pPr eaLnBrk="1" hangingPunct="1"/>
            <a:r>
              <a:rPr lang="en-US" sz="4050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Grading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125" y="1143000"/>
            <a:ext cx="8200455" cy="3467100"/>
          </a:xfrm>
        </p:spPr>
        <p:txBody>
          <a:bodyPr/>
          <a:lstStyle/>
          <a:p>
            <a:pPr lvl="1"/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Final grading is opened the week prior to final exams and remains open until 5:00 p.m. the Monday after final exams </a:t>
            </a:r>
          </a:p>
          <a:p>
            <a:pPr lvl="1"/>
            <a:r>
              <a:rPr lang="en-US" sz="165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 </a:t>
            </a:r>
            <a:r>
              <a:rPr lang="en-US" sz="165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en-US" sz="165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grade deadline:  </a:t>
            </a:r>
            <a:r>
              <a:rPr lang="en-US" sz="165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Monday, December </a:t>
            </a:r>
            <a:r>
              <a:rPr lang="en-US" sz="165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1650" b="1" baseline="30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5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5:00 p.m. </a:t>
            </a:r>
          </a:p>
          <a:p>
            <a:pPr lvl="1"/>
            <a:r>
              <a:rPr lang="en-US" sz="165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enrolled students must have a grade submitted, even if they have not been attending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Grades not submitted by the deadline will require a “Change of Grade” form signed by the instructor and the department chair for each missing grade.</a:t>
            </a:r>
          </a:p>
          <a:p>
            <a:pPr lvl="1"/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If you have difficulties, please contact the Registrar’s Office PRIOR to the deadline for assistance.</a:t>
            </a:r>
          </a:p>
          <a:p>
            <a:pPr lvl="1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152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16825" y="213360"/>
            <a:ext cx="5369625" cy="800100"/>
          </a:xfrm>
        </p:spPr>
        <p:txBody>
          <a:bodyPr/>
          <a:lstStyle/>
          <a:p>
            <a:pPr eaLnBrk="1" hangingPunct="1"/>
            <a:r>
              <a:rPr lang="en-US" sz="4050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Grading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303" y="1243178"/>
            <a:ext cx="4518147" cy="327419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24697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4446" y="342900"/>
            <a:ext cx="5198174" cy="800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Rosters &amp; Grading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57350" y="971550"/>
            <a:ext cx="5829300" cy="3429000"/>
          </a:xfrm>
        </p:spPr>
        <p:txBody>
          <a:bodyPr/>
          <a:lstStyle/>
          <a:p>
            <a:pPr marL="34290" indent="0">
              <a:buNone/>
            </a:pPr>
            <a:endParaRPr lang="en-US" dirty="0"/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The Registrar’s Office will send out notifications to faculty 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TWU e-mail addresses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at the opening of each grading period 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Notifications will include the grading period deadline and detailed instructions.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Information is also available on the Registrar’s Office website at </a:t>
            </a:r>
            <a:r>
              <a:rPr lang="en-US" sz="18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www.twu.edu/Registrar</a:t>
            </a:r>
            <a:endParaRPr lang="en-US" sz="1800" b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4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371600" y="541011"/>
            <a:ext cx="6286500" cy="2373639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solidFill>
                  <a:srgbClr val="781426"/>
                </a:solidFill>
              </a:rPr>
              <a:t>Student Privacy Rights &amp;FERPA</a:t>
            </a:r>
            <a:endParaRPr lang="en-US" sz="5400" dirty="0">
              <a:solidFill>
                <a:srgbClr val="78142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380" y="2609850"/>
            <a:ext cx="2659380" cy="177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3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838200" y="171450"/>
            <a:ext cx="65913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000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of Educational Records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3450" y="811530"/>
            <a:ext cx="7753350" cy="3429000"/>
          </a:xfrm>
        </p:spPr>
        <p:txBody>
          <a:bodyPr/>
          <a:lstStyle/>
          <a:p>
            <a:pPr marL="34290" indent="0">
              <a:buNone/>
            </a:pPr>
            <a:endParaRPr lang="en-US" dirty="0"/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It is a violation of federal law (FERPA) to release student educational information without student consent</a:t>
            </a:r>
          </a:p>
          <a:p>
            <a:pPr marL="0" indent="0"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All faculty are required to take mandatory FERPA training through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Canvas.  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Instructions available at </a:t>
            </a:r>
            <a:r>
              <a:rPr lang="en-US" sz="15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http://www.twu.edu/registrar/9785.asp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Never post grades by name, ID, or SSN.  </a:t>
            </a:r>
          </a:p>
        </p:txBody>
      </p:sp>
    </p:spTree>
    <p:extLst>
      <p:ext uri="{BB962C8B-B14F-4D97-AF65-F5344CB8AC3E}">
        <p14:creationId xmlns:p14="http://schemas.microsoft.com/office/powerpoint/2010/main" val="566944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46366" y="259080"/>
            <a:ext cx="6226874" cy="8001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1510" y="1274680"/>
            <a:ext cx="2735407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Bobby Lothringer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University Registrar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rlothringer@twu.edu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940-565-3031</a:t>
            </a:r>
          </a:p>
          <a:p>
            <a:pPr algn="ctr"/>
            <a:endParaRPr lang="en-US" b="1" dirty="0">
              <a:solidFill>
                <a:srgbClr val="000066"/>
              </a:solidFill>
            </a:endParaRPr>
          </a:p>
          <a:p>
            <a:pPr algn="ctr"/>
            <a:r>
              <a:rPr lang="en-US" sz="2100" b="1" dirty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</a:p>
          <a:p>
            <a:pPr algn="ctr"/>
            <a:r>
              <a:rPr lang="en-US" b="1" dirty="0">
                <a:solidFill>
                  <a:srgbClr val="781426"/>
                </a:solidFill>
              </a:rPr>
              <a:t>ADM building 128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940-898-3036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registrar@twu.edu</a:t>
            </a:r>
          </a:p>
          <a:p>
            <a:pPr algn="ctr"/>
            <a:r>
              <a:rPr lang="en-US" b="1" dirty="0">
                <a:solidFill>
                  <a:srgbClr val="000066"/>
                </a:solidFill>
              </a:rPr>
              <a:t>www.twu.edu/registrar</a:t>
            </a:r>
          </a:p>
          <a:p>
            <a:pPr algn="ctr"/>
            <a:endParaRPr lang="en-US" sz="21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25" y="1207769"/>
            <a:ext cx="1885950" cy="32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6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of the Registrar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4" y="993655"/>
            <a:ext cx="8229600" cy="366597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Calendar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Rosters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Alert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Privacy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991" y="1565330"/>
            <a:ext cx="3786809" cy="252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 descr="Large confetti"/>
          <p:cNvSpPr>
            <a:spLocks noGrp="1" noChangeArrowheads="1"/>
          </p:cNvSpPr>
          <p:nvPr>
            <p:ph idx="1"/>
          </p:nvPr>
        </p:nvSpPr>
        <p:spPr>
          <a:xfrm>
            <a:off x="457200" y="1329360"/>
            <a:ext cx="8229600" cy="366597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7200" b="1" dirty="0">
                <a:solidFill>
                  <a:srgbClr val="781426"/>
                </a:solidFill>
              </a:rPr>
              <a:t>Academic </a:t>
            </a:r>
            <a:r>
              <a:rPr lang="en-US" sz="7200" b="1" dirty="0" smtClean="0">
                <a:solidFill>
                  <a:srgbClr val="781426"/>
                </a:solidFill>
              </a:rPr>
              <a:t/>
            </a:r>
            <a:br>
              <a:rPr lang="en-US" sz="7200" b="1" dirty="0" smtClean="0">
                <a:solidFill>
                  <a:srgbClr val="781426"/>
                </a:solidFill>
              </a:rPr>
            </a:br>
            <a:r>
              <a:rPr lang="en-US" sz="7200" b="1" dirty="0" smtClean="0">
                <a:solidFill>
                  <a:srgbClr val="781426"/>
                </a:solidFill>
              </a:rPr>
              <a:t>Calendar</a:t>
            </a:r>
          </a:p>
        </p:txBody>
      </p:sp>
    </p:spTree>
    <p:extLst>
      <p:ext uri="{BB962C8B-B14F-4D97-AF65-F5344CB8AC3E}">
        <p14:creationId xmlns:p14="http://schemas.microsoft.com/office/powerpoint/2010/main" val="1499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Dates 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no new registrations after Late Registration period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 dates &amp; deadlines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Census Date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(all enrollment after census day is official &amp; counts as attempted hours)</a:t>
            </a:r>
          </a:p>
          <a:p>
            <a:pPr>
              <a:lnSpc>
                <a:spcPct val="90000"/>
              </a:lnSpc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Add/Drop/Withdraw Deadlines (Automatic W vs. W or WF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Grading period dates and deadlines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648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Calendar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252" y="1096852"/>
            <a:ext cx="6263555" cy="701030"/>
          </a:xfrm>
          <a:prstGeom prst="rect">
            <a:avLst/>
          </a:prstGeom>
          <a:ln w="25400">
            <a:solidFill>
              <a:srgbClr val="A50021"/>
            </a:solidFill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1375052" y="1241786"/>
            <a:ext cx="798286" cy="2055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727" y="2108628"/>
            <a:ext cx="3671011" cy="265931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Oval 7"/>
          <p:cNvSpPr/>
          <p:nvPr/>
        </p:nvSpPr>
        <p:spPr bwMode="auto">
          <a:xfrm>
            <a:off x="4300832" y="4234543"/>
            <a:ext cx="2590800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3256354" y="4093652"/>
            <a:ext cx="1008744" cy="2817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520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11" y="432638"/>
            <a:ext cx="8051869" cy="4055542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57677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107908"/>
            <a:ext cx="7391399" cy="481388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7440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87" y="99060"/>
            <a:ext cx="6284073" cy="480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570</Words>
  <Application>Microsoft Office PowerPoint</Application>
  <PresentationFormat>On-screen Show (16:9)</PresentationFormat>
  <Paragraphs>120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Office Theme</vt:lpstr>
      <vt:lpstr>Office of the Registrar  New Graduate Teaching Assistant Orientation </vt:lpstr>
      <vt:lpstr>Office of the Registrar</vt:lpstr>
      <vt:lpstr>Office of the Registrar</vt:lpstr>
      <vt:lpstr>PowerPoint Presentation</vt:lpstr>
      <vt:lpstr>Academic Calendar</vt:lpstr>
      <vt:lpstr>Academic Calendar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Rosters &amp; Grading</vt:lpstr>
      <vt:lpstr>Faculty Self-Service</vt:lpstr>
      <vt:lpstr>Faculty Self-Service</vt:lpstr>
      <vt:lpstr>Faculty Self-Service</vt:lpstr>
      <vt:lpstr>Class Roster</vt:lpstr>
      <vt:lpstr>Class Roster – Post Census Date</vt:lpstr>
      <vt:lpstr>Early Alert</vt:lpstr>
      <vt:lpstr>Early Alert</vt:lpstr>
      <vt:lpstr>Early Alert</vt:lpstr>
      <vt:lpstr>Final Grading </vt:lpstr>
      <vt:lpstr>Final Grading </vt:lpstr>
      <vt:lpstr>Class Rosters &amp; Grading</vt:lpstr>
      <vt:lpstr>Student Privacy Rights &amp;FERPA</vt:lpstr>
      <vt:lpstr>Privacy of Educational Records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Lothringer, Robert</cp:lastModifiedBy>
  <cp:revision>59</cp:revision>
  <dcterms:created xsi:type="dcterms:W3CDTF">2010-04-12T23:12:02Z</dcterms:created>
  <dcterms:modified xsi:type="dcterms:W3CDTF">2019-08-21T17:24:45Z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