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1"/>
  </p:notesMasterIdLst>
  <p:sldIdLst>
    <p:sldId id="256" r:id="rId5"/>
    <p:sldId id="292" r:id="rId6"/>
    <p:sldId id="289" r:id="rId7"/>
    <p:sldId id="291" r:id="rId8"/>
    <p:sldId id="290" r:id="rId9"/>
    <p:sldId id="275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gdell, Jamie" initials="CJ" lastIdx="0" clrIdx="0">
    <p:extLst>
      <p:ext uri="{19B8F6BF-5375-455C-9EA6-DF929625EA0E}">
        <p15:presenceInfo xmlns:p15="http://schemas.microsoft.com/office/powerpoint/2012/main" userId="S-1-5-21-1123561945-2000478354-682003330-549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0000"/>
    <a:srgbClr val="FFCC00"/>
    <a:srgbClr val="7C1A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408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C9CAE-3923-49B2-8FAD-56A87EC0CC14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3E0E-A625-4429-967E-68938AC61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  <a:r>
              <a:rPr lang="en-US" baseline="0" dirty="0"/>
              <a:t> to anyone with procurement services – name </a:t>
            </a:r>
            <a:r>
              <a:rPr lang="en-US" baseline="0"/>
              <a:t>and title.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43E0E-A625-4429-967E-68938AC612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6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HUBs?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43E0E-A625-4429-967E-68938AC61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5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out our procurement training calendar</a:t>
            </a:r>
            <a:r>
              <a:rPr lang="en-US" baseline="0" dirty="0"/>
              <a:t> on website – for future trainings in contracts, purchasing and </a:t>
            </a:r>
            <a:r>
              <a:rPr lang="en-US" baseline="0" dirty="0" err="1"/>
              <a:t>pcard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43E0E-A625-4429-967E-68938AC612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0880"/>
            <a:ext cx="7772400" cy="9065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592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0469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369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31559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481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smyth@twu.edu" TargetMode="External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HUB Program</a:t>
            </a:r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CE9C-F5C8-0073-AA4F-CCCF125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</a:t>
            </a:r>
          </a:p>
        </p:txBody>
      </p:sp>
      <p:pic>
        <p:nvPicPr>
          <p:cNvPr id="8" name="Picture 7" descr="A blue and white logo for certified HUBs">
            <a:extLst>
              <a:ext uri="{FF2B5EF4-FFF2-40B4-BE49-F238E27FC236}">
                <a16:creationId xmlns:a16="http://schemas.microsoft.com/office/drawing/2014/main" id="{2A4DCFF8-6686-BF85-41ED-0E1F69A56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053" y="237072"/>
            <a:ext cx="1363133" cy="11825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165FBB-4A0B-841D-6858-353CA2D21D21}"/>
              </a:ext>
            </a:extLst>
          </p:cNvPr>
          <p:cNvSpPr/>
          <p:nvPr/>
        </p:nvSpPr>
        <p:spPr>
          <a:xfrm>
            <a:off x="457200" y="1925633"/>
            <a:ext cx="2863516" cy="833609"/>
          </a:xfrm>
          <a:prstGeom prst="rect">
            <a:avLst/>
          </a:prstGeom>
          <a:gradFill>
            <a:gsLst>
              <a:gs pos="39000">
                <a:schemeClr val="accent2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Small Business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C02EDD1-9008-E5B9-9714-40B994870ECB}"/>
              </a:ext>
            </a:extLst>
          </p:cNvPr>
          <p:cNvSpPr txBox="1">
            <a:spLocks/>
          </p:cNvSpPr>
          <p:nvPr/>
        </p:nvSpPr>
        <p:spPr>
          <a:xfrm>
            <a:off x="397042" y="3987957"/>
            <a:ext cx="8349916" cy="52228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1800" dirty="0"/>
              <a:t>A business that meets these criteria can apply for HUB certification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ADF18D-5B91-2FE0-2C41-AEC5C4C15A5E}"/>
              </a:ext>
            </a:extLst>
          </p:cNvPr>
          <p:cNvSpPr txBox="1"/>
          <p:nvPr/>
        </p:nvSpPr>
        <p:spPr>
          <a:xfrm>
            <a:off x="457199" y="823021"/>
            <a:ext cx="63767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/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HUB stands for Historically Underutilized Business.</a:t>
            </a:r>
          </a:p>
          <a:p>
            <a:pPr marL="0" indent="0">
              <a:buFont typeface="Arial"/>
              <a:buNone/>
            </a:pPr>
            <a:endParaRPr lang="en-US" sz="1800" b="1" dirty="0">
              <a:latin typeface="Century Gothic" panose="020B0502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1800" dirty="0">
                <a:latin typeface="Century Gothic" panose="020B0502020202020204" pitchFamily="34" charset="0"/>
              </a:rPr>
              <a:t>To become a HUB, a business must be: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C18F5F-37DF-C3B1-078E-CB8D9D4C5CB8}"/>
              </a:ext>
            </a:extLst>
          </p:cNvPr>
          <p:cNvSpPr/>
          <p:nvPr/>
        </p:nvSpPr>
        <p:spPr>
          <a:xfrm>
            <a:off x="457202" y="2908668"/>
            <a:ext cx="2863514" cy="833609"/>
          </a:xfrm>
          <a:prstGeom prst="rect">
            <a:avLst/>
          </a:prstGeom>
          <a:gradFill>
            <a:gsLst>
              <a:gs pos="51000">
                <a:schemeClr val="accent2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Based in Texas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F7257C-BEE3-9084-EBE4-F89A44E6675B}"/>
              </a:ext>
            </a:extLst>
          </p:cNvPr>
          <p:cNvSpPr/>
          <p:nvPr/>
        </p:nvSpPr>
        <p:spPr>
          <a:xfrm>
            <a:off x="3545306" y="1915952"/>
            <a:ext cx="4599805" cy="1933181"/>
          </a:xfrm>
          <a:prstGeom prst="rect">
            <a:avLst/>
          </a:prstGeom>
          <a:gradFill>
            <a:gsLst>
              <a:gs pos="67000">
                <a:schemeClr val="accent2">
                  <a:lumMod val="7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b="1" dirty="0">
                <a:latin typeface="Century Gothic" panose="020B0502020202020204" pitchFamily="34" charset="0"/>
              </a:rPr>
              <a:t>At least 51% owned by a(n):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American Woman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Asian Pacific American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Black American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Hispanic American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Native American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Service-Disabled Veteran</a:t>
            </a:r>
          </a:p>
        </p:txBody>
      </p:sp>
    </p:spTree>
    <p:extLst>
      <p:ext uri="{BB962C8B-B14F-4D97-AF65-F5344CB8AC3E}">
        <p14:creationId xmlns:p14="http://schemas.microsoft.com/office/powerpoint/2010/main" val="33060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CE9C-F5C8-0073-AA4F-CCCF125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A22DD-AF25-06B4-818F-1A638CB8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674" y="1611999"/>
            <a:ext cx="3861512" cy="118251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By law, every state agency and university must aim to meet these HUB Goals.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2FE082-2FDC-1EFD-1A2B-4ECCE08B2828}"/>
              </a:ext>
            </a:extLst>
          </p:cNvPr>
          <p:cNvSpPr txBox="1"/>
          <p:nvPr/>
        </p:nvSpPr>
        <p:spPr>
          <a:xfrm>
            <a:off x="457200" y="73829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1A29"/>
                </a:solidFill>
                <a:latin typeface="Century Gothic" panose="020B0502020202020204" pitchFamily="34" charset="0"/>
              </a:rPr>
              <a:t>Historically Underutilized Businesses</a:t>
            </a:r>
          </a:p>
        </p:txBody>
      </p:sp>
      <p:pic>
        <p:nvPicPr>
          <p:cNvPr id="5" name="Picture 4" descr="A blue and white logo for certified HUBs">
            <a:extLst>
              <a:ext uri="{FF2B5EF4-FFF2-40B4-BE49-F238E27FC236}">
                <a16:creationId xmlns:a16="http://schemas.microsoft.com/office/drawing/2014/main" id="{66DE804D-5FC5-3D77-A4BF-64906556A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053" y="237072"/>
            <a:ext cx="1363133" cy="1182518"/>
          </a:xfrm>
          <a:prstGeom prst="rect">
            <a:avLst/>
          </a:prstGeom>
        </p:spPr>
      </p:pic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894D78FC-3F0C-6927-6AEB-E314A333A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991106"/>
              </p:ext>
            </p:extLst>
          </p:nvPr>
        </p:nvGraphicFramePr>
        <p:xfrm>
          <a:off x="541977" y="1311442"/>
          <a:ext cx="4354875" cy="3104147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081427">
                  <a:extLst>
                    <a:ext uri="{9D8B030D-6E8A-4147-A177-3AD203B41FA5}">
                      <a16:colId xmlns:a16="http://schemas.microsoft.com/office/drawing/2014/main" val="229653433"/>
                    </a:ext>
                  </a:extLst>
                </a:gridCol>
                <a:gridCol w="1273448">
                  <a:extLst>
                    <a:ext uri="{9D8B030D-6E8A-4147-A177-3AD203B41FA5}">
                      <a16:colId xmlns:a16="http://schemas.microsoft.com/office/drawing/2014/main" val="1392321252"/>
                    </a:ext>
                  </a:extLst>
                </a:gridCol>
              </a:tblGrid>
              <a:tr h="69622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Contract Category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Spent with HUBs</a:t>
                      </a:r>
                    </a:p>
                  </a:txBody>
                  <a:tcPr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5234125"/>
                  </a:ext>
                </a:extLst>
              </a:tr>
              <a:tr h="541676">
                <a:tc>
                  <a:txBody>
                    <a:bodyPr/>
                    <a:lstStyle/>
                    <a:p>
                      <a:r>
                        <a:rPr lang="en-US" sz="1600" dirty="0"/>
                        <a:t>Heavy Construction (other than building contracts)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11.2%</a:t>
                      </a:r>
                    </a:p>
                  </a:txBody>
                  <a:tcPr anchor="ctr">
                    <a:lnL>
                      <a:noFill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1217706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r>
                        <a:rPr lang="en-US" sz="1600" dirty="0"/>
                        <a:t>All Building Construction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063299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r>
                        <a:rPr lang="en-US" sz="1600" dirty="0"/>
                        <a:t>All Special Trade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64779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r>
                        <a:rPr lang="en-US" sz="1600" dirty="0"/>
                        <a:t>Professional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549472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r>
                        <a:rPr lang="en-US" sz="1600" dirty="0"/>
                        <a:t>All Other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637872"/>
                  </a:ext>
                </a:extLst>
              </a:tr>
              <a:tr h="342111">
                <a:tc>
                  <a:txBody>
                    <a:bodyPr/>
                    <a:lstStyle/>
                    <a:p>
                      <a:r>
                        <a:rPr lang="en-US" sz="1600" dirty="0"/>
                        <a:t>Commodities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4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4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CE9C-F5C8-0073-AA4F-CCCF125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2FE082-2FDC-1EFD-1A2B-4ECCE08B2828}"/>
              </a:ext>
            </a:extLst>
          </p:cNvPr>
          <p:cNvSpPr txBox="1"/>
          <p:nvPr/>
        </p:nvSpPr>
        <p:spPr>
          <a:xfrm>
            <a:off x="465221" y="72499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1A29"/>
                </a:solidFill>
                <a:latin typeface="Century Gothic" panose="020B0502020202020204" pitchFamily="34" charset="0"/>
              </a:rPr>
              <a:t>Historically Underutilized Businesses</a:t>
            </a:r>
          </a:p>
        </p:txBody>
      </p:sp>
      <p:pic>
        <p:nvPicPr>
          <p:cNvPr id="5" name="Picture 4" descr="A blue and white logo for certified HUBs">
            <a:extLst>
              <a:ext uri="{FF2B5EF4-FFF2-40B4-BE49-F238E27FC236}">
                <a16:creationId xmlns:a16="http://schemas.microsoft.com/office/drawing/2014/main" id="{AE6E99C6-4D64-B380-C69C-4FD6AF601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053" y="237072"/>
            <a:ext cx="1363133" cy="1182518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04C3AF77-BE9B-898F-78F5-D0976987E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36471" y="-1467383"/>
            <a:ext cx="2487099" cy="878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7B8B3B4-0AF1-93E3-1953-28F709709E21}"/>
              </a:ext>
            </a:extLst>
          </p:cNvPr>
          <p:cNvSpPr txBox="1"/>
          <p:nvPr/>
        </p:nvSpPr>
        <p:spPr>
          <a:xfrm>
            <a:off x="2845082" y="1205841"/>
            <a:ext cx="434770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7C1A29"/>
                </a:solidFill>
                <a:latin typeface="Century Gothic" panose="020B0502020202020204" pitchFamily="34" charset="0"/>
              </a:rPr>
              <a:t>So, how do we stack up?</a:t>
            </a:r>
          </a:p>
          <a:p>
            <a:pPr algn="r"/>
            <a:endParaRPr lang="en-US" sz="1600" dirty="0">
              <a:latin typeface="Century Gothic" panose="020B0502020202020204" pitchFamily="34" charset="0"/>
            </a:endParaRPr>
          </a:p>
          <a:p>
            <a:pPr algn="r"/>
            <a:r>
              <a:rPr lang="en-US" sz="1400" dirty="0">
                <a:latin typeface="Century Gothic" panose="020B0502020202020204" pitchFamily="34" charset="0"/>
              </a:rPr>
              <a:t>In 2023 TWU ranked at </a:t>
            </a:r>
            <a:r>
              <a:rPr lang="en-US" sz="1400" b="1" dirty="0">
                <a:latin typeface="Century Gothic" panose="020B0502020202020204" pitchFamily="34" charset="0"/>
              </a:rPr>
              <a:t>#38</a:t>
            </a:r>
            <a:r>
              <a:rPr lang="en-US" sz="1400" dirty="0">
                <a:latin typeface="Century Gothic" panose="020B0502020202020204" pitchFamily="34" charset="0"/>
              </a:rPr>
              <a:t> out of 63 Texas Universities for % expenditures with HUBs</a:t>
            </a:r>
            <a:r>
              <a:rPr lang="en-US" sz="16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27AE9F-107E-3CDA-6C83-6BE5B9E95ED4}"/>
              </a:ext>
            </a:extLst>
          </p:cNvPr>
          <p:cNvSpPr txBox="1"/>
          <p:nvPr/>
        </p:nvSpPr>
        <p:spPr>
          <a:xfrm>
            <a:off x="255480" y="4007239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#1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UHD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170240-D153-06CA-6CD8-2D5FCFB0CC46}"/>
              </a:ext>
            </a:extLst>
          </p:cNvPr>
          <p:cNvSpPr txBox="1"/>
          <p:nvPr/>
        </p:nvSpPr>
        <p:spPr>
          <a:xfrm>
            <a:off x="1674705" y="4007239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#12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UNT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48B934-B1D0-ADF8-C12C-94418D7C6912}"/>
              </a:ext>
            </a:extLst>
          </p:cNvPr>
          <p:cNvSpPr txBox="1"/>
          <p:nvPr/>
        </p:nvSpPr>
        <p:spPr>
          <a:xfrm>
            <a:off x="2419350" y="4002671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#18</a:t>
            </a:r>
          </a:p>
          <a:p>
            <a:pPr algn="ctr"/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073B24C-3515-7A0E-376A-B02E109D54EF}"/>
              </a:ext>
            </a:extLst>
          </p:cNvPr>
          <p:cNvSpPr txBox="1"/>
          <p:nvPr/>
        </p:nvSpPr>
        <p:spPr>
          <a:xfrm>
            <a:off x="2874798" y="4007239"/>
            <a:ext cx="68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#22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TAMU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BC94693-AFC3-AA0A-6C4A-FF3728496555}"/>
              </a:ext>
            </a:extLst>
          </p:cNvPr>
          <p:cNvSpPr txBox="1"/>
          <p:nvPr/>
        </p:nvSpPr>
        <p:spPr>
          <a:xfrm>
            <a:off x="3389988" y="3996833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#25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TXST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70884F-32BD-C48A-73FD-373DC6F461E7}"/>
              </a:ext>
            </a:extLst>
          </p:cNvPr>
          <p:cNvSpPr txBox="1"/>
          <p:nvPr/>
        </p:nvSpPr>
        <p:spPr>
          <a:xfrm>
            <a:off x="4497495" y="3997714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#34</a:t>
            </a:r>
          </a:p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UT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C23E47-AF2C-92BE-34B6-7E9E859FDB4B}"/>
              </a:ext>
            </a:extLst>
          </p:cNvPr>
          <p:cNvSpPr txBox="1"/>
          <p:nvPr/>
        </p:nvSpPr>
        <p:spPr>
          <a:xfrm>
            <a:off x="6163326" y="4007239"/>
            <a:ext cx="867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#48</a:t>
            </a:r>
          </a:p>
          <a:p>
            <a:pPr algn="ctr"/>
            <a:r>
              <a:rPr lang="en-US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Tarleton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7ED2884-92A7-933E-BCC5-6DC27DF5F38C}"/>
              </a:ext>
            </a:extLst>
          </p:cNvPr>
          <p:cNvCxnSpPr>
            <a:cxnSpLocks/>
          </p:cNvCxnSpPr>
          <p:nvPr/>
        </p:nvCxnSpPr>
        <p:spPr>
          <a:xfrm>
            <a:off x="5143184" y="2375392"/>
            <a:ext cx="141286" cy="392717"/>
          </a:xfrm>
          <a:prstGeom prst="straightConnector1">
            <a:avLst/>
          </a:prstGeom>
          <a:ln w="34925">
            <a:solidFill>
              <a:srgbClr val="99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4E92249F-7E4A-6A72-418B-3893AA6C01E6}"/>
              </a:ext>
            </a:extLst>
          </p:cNvPr>
          <p:cNvSpPr txBox="1"/>
          <p:nvPr/>
        </p:nvSpPr>
        <p:spPr>
          <a:xfrm>
            <a:off x="5012757" y="3997714"/>
            <a:ext cx="592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#38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TWU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4F45D28-E49B-C5E8-5BE1-118D752CC785}"/>
              </a:ext>
            </a:extLst>
          </p:cNvPr>
          <p:cNvSpPr txBox="1"/>
          <p:nvPr/>
        </p:nvSpPr>
        <p:spPr>
          <a:xfrm>
            <a:off x="6873125" y="2400457"/>
            <a:ext cx="1669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Century Gothic" panose="020B0502020202020204" pitchFamily="34" charset="0"/>
              </a:rPr>
              <a:t>How can we do better this year?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8C509366-93B9-2156-E650-C108BDF9A58A}"/>
              </a:ext>
            </a:extLst>
          </p:cNvPr>
          <p:cNvSpPr/>
          <p:nvPr/>
        </p:nvSpPr>
        <p:spPr>
          <a:xfrm>
            <a:off x="8542980" y="2650157"/>
            <a:ext cx="372297" cy="331595"/>
          </a:xfrm>
          <a:prstGeom prst="right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3827 L 0.00104 0.012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25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20BE7C-D420-82D2-CCD0-E39C6BFA03F2}"/>
              </a:ext>
            </a:extLst>
          </p:cNvPr>
          <p:cNvCxnSpPr/>
          <p:nvPr/>
        </p:nvCxnSpPr>
        <p:spPr>
          <a:xfrm>
            <a:off x="3067050" y="4000500"/>
            <a:ext cx="572452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tar: 10 Points 6">
            <a:extLst>
              <a:ext uri="{FF2B5EF4-FFF2-40B4-BE49-F238E27FC236}">
                <a16:creationId xmlns:a16="http://schemas.microsoft.com/office/drawing/2014/main" id="{AFE12EFF-1E6A-C674-C1DA-C3F5EFC5B47A}"/>
              </a:ext>
            </a:extLst>
          </p:cNvPr>
          <p:cNvSpPr/>
          <p:nvPr/>
        </p:nvSpPr>
        <p:spPr>
          <a:xfrm rot="5400000">
            <a:off x="174993" y="1024674"/>
            <a:ext cx="3006313" cy="3210673"/>
          </a:xfrm>
          <a:prstGeom prst="star10">
            <a:avLst>
              <a:gd name="adj" fmla="val 27964"/>
              <a:gd name="hf" fmla="val 105146"/>
            </a:avLst>
          </a:prstGeom>
          <a:solidFill>
            <a:srgbClr val="FFC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34CE9C-F5C8-0073-AA4F-CCCF1250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A22DD-AF25-06B4-818F-1A638CB8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8984" y="2360123"/>
            <a:ext cx="5063062" cy="89294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We need your bids by </a:t>
            </a:r>
            <a:r>
              <a:rPr lang="en-US" sz="1800" b="1" dirty="0">
                <a:solidFill>
                  <a:srgbClr val="990000"/>
                </a:solidFill>
              </a:rPr>
              <a:t>May 1st</a:t>
            </a:r>
            <a:r>
              <a:rPr lang="en-US" sz="1800" dirty="0"/>
              <a:t>!</a:t>
            </a:r>
          </a:p>
          <a:p>
            <a:pPr marL="0" indent="0">
              <a:buNone/>
            </a:pPr>
            <a:r>
              <a:rPr lang="en-US" sz="1600" i="1" dirty="0"/>
              <a:t>Not sure what to bid for? Here are some actual bids from previous years: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2FE082-2FDC-1EFD-1A2B-4ECCE08B2828}"/>
              </a:ext>
            </a:extLst>
          </p:cNvPr>
          <p:cNvSpPr txBox="1"/>
          <p:nvPr/>
        </p:nvSpPr>
        <p:spPr>
          <a:xfrm>
            <a:off x="457200" y="73829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1A29"/>
                </a:solidFill>
                <a:latin typeface="Century Gothic" panose="020B0502020202020204" pitchFamily="34" charset="0"/>
              </a:rPr>
              <a:t>Historically Underutilized Businesses</a:t>
            </a:r>
          </a:p>
        </p:txBody>
      </p:sp>
      <p:pic>
        <p:nvPicPr>
          <p:cNvPr id="5" name="Picture 4" descr="A blue and white logo for certified HUBs">
            <a:extLst>
              <a:ext uri="{FF2B5EF4-FFF2-40B4-BE49-F238E27FC236}">
                <a16:creationId xmlns:a16="http://schemas.microsoft.com/office/drawing/2014/main" id="{2B258920-12FD-31BC-9BA5-B4CA6F230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8053" y="237072"/>
            <a:ext cx="1363133" cy="11825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043196-A4FF-E57B-9C8E-4A9F84779145}"/>
              </a:ext>
            </a:extLst>
          </p:cNvPr>
          <p:cNvSpPr/>
          <p:nvPr/>
        </p:nvSpPr>
        <p:spPr>
          <a:xfrm>
            <a:off x="383649" y="1512925"/>
            <a:ext cx="252505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CC9900"/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The</a:t>
            </a:r>
          </a:p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CC9900"/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Spot Bid</a:t>
            </a:r>
          </a:p>
          <a:p>
            <a:pPr algn="ctr"/>
            <a:r>
              <a:rPr lang="en-US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CC9900"/>
                  </a:outerShdw>
                </a:effectLst>
                <a:latin typeface="Impact" panose="020B0806030902050204" pitchFamily="34" charset="0"/>
                <a:cs typeface="Aharoni" panose="02010803020104030203" pitchFamily="2" charset="-79"/>
              </a:rPr>
              <a:t>Fair!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43C0613-6ED9-13DD-EEE9-FB53AA23192E}"/>
              </a:ext>
            </a:extLst>
          </p:cNvPr>
          <p:cNvSpPr txBox="1">
            <a:spLocks/>
          </p:cNvSpPr>
          <p:nvPr/>
        </p:nvSpPr>
        <p:spPr>
          <a:xfrm>
            <a:off x="3152160" y="1208698"/>
            <a:ext cx="4638281" cy="98834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entury Gothic" panose="020B0502020202020204" pitchFamily="34" charset="0"/>
              </a:rPr>
              <a:t>This is the </a:t>
            </a:r>
            <a:r>
              <a:rPr lang="en-US" sz="1800" b="1" dirty="0">
                <a:solidFill>
                  <a:srgbClr val="990000"/>
                </a:solidFill>
                <a:latin typeface="Century Gothic" panose="020B0502020202020204" pitchFamily="34" charset="0"/>
              </a:rPr>
              <a:t>BIGGEST</a:t>
            </a:r>
            <a:r>
              <a:rPr lang="en-US" sz="1800" dirty="0">
                <a:latin typeface="Century Gothic" panose="020B0502020202020204" pitchFamily="34" charset="0"/>
              </a:rPr>
              <a:t> HUB event in Texas, and our best shot at finding amazing HUB vendors.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588AC3-FAD4-CE2C-2E7F-63A0CE811E8D}"/>
              </a:ext>
            </a:extLst>
          </p:cNvPr>
          <p:cNvSpPr/>
          <p:nvPr/>
        </p:nvSpPr>
        <p:spPr>
          <a:xfrm>
            <a:off x="3443284" y="3324225"/>
            <a:ext cx="814391" cy="11016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1 dry erase marker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$1.41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DAAEC9-A84D-802A-1E13-B89C0E51AFB9}"/>
              </a:ext>
            </a:extLst>
          </p:cNvPr>
          <p:cNvSpPr/>
          <p:nvPr/>
        </p:nvSpPr>
        <p:spPr>
          <a:xfrm>
            <a:off x="4388483" y="3324225"/>
            <a:ext cx="814391" cy="11016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Consolas" panose="020B0609020204030204" pitchFamily="49" charset="0"/>
              </a:rPr>
              <a:t>6  rolls medical tape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Consolas" panose="020B0609020204030204" pitchFamily="49" charset="0"/>
              </a:rPr>
              <a:t>$60.90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A88581-7FA2-B086-06B3-A23BBE0FF3AA}"/>
              </a:ext>
            </a:extLst>
          </p:cNvPr>
          <p:cNvSpPr/>
          <p:nvPr/>
        </p:nvSpPr>
        <p:spPr>
          <a:xfrm>
            <a:off x="5333682" y="3303529"/>
            <a:ext cx="814391" cy="11016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8ft fiber-glass ladder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  <a:latin typeface="Consolas" panose="020B0609020204030204" pitchFamily="49" charset="0"/>
              </a:rPr>
              <a:t>$207.00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28A086-B7CD-3A84-F315-D6ECF6122760}"/>
              </a:ext>
            </a:extLst>
          </p:cNvPr>
          <p:cNvSpPr/>
          <p:nvPr/>
        </p:nvSpPr>
        <p:spPr>
          <a:xfrm>
            <a:off x="6278881" y="3324225"/>
            <a:ext cx="814391" cy="11016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Consolas" panose="020B0609020204030204" pitchFamily="49" charset="0"/>
              </a:rPr>
              <a:t>32 custom women’s polo shirts</a:t>
            </a:r>
          </a:p>
          <a:p>
            <a:pPr algn="ctr"/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  <a:latin typeface="Consolas" panose="020B0609020204030204" pitchFamily="49" charset="0"/>
              </a:rPr>
              <a:t>$1,065.28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A235B6-8A3F-83CA-7685-F9A7417DFFEA}"/>
              </a:ext>
            </a:extLst>
          </p:cNvPr>
          <p:cNvSpPr/>
          <p:nvPr/>
        </p:nvSpPr>
        <p:spPr>
          <a:xfrm>
            <a:off x="7224080" y="3303529"/>
            <a:ext cx="814391" cy="11016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Consolas" panose="020B0609020204030204" pitchFamily="49" charset="0"/>
              </a:rPr>
              <a:t>HVAC cooling tower maintenance</a:t>
            </a:r>
          </a:p>
          <a:p>
            <a:pPr algn="ctr"/>
            <a:endParaRPr lang="en-US" sz="8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  <a:latin typeface="Consolas" panose="020B0609020204030204" pitchFamily="49" charset="0"/>
              </a:rPr>
              <a:t>$100,000.00</a:t>
            </a:r>
          </a:p>
        </p:txBody>
      </p:sp>
    </p:spTree>
    <p:extLst>
      <p:ext uri="{BB962C8B-B14F-4D97-AF65-F5344CB8AC3E}">
        <p14:creationId xmlns:p14="http://schemas.microsoft.com/office/powerpoint/2010/main" val="153004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1FAF35-1849-A042-5B3D-4F0DD337ABF2}"/>
              </a:ext>
            </a:extLst>
          </p:cNvPr>
          <p:cNvSpPr/>
          <p:nvPr/>
        </p:nvSpPr>
        <p:spPr>
          <a:xfrm>
            <a:off x="1292535" y="1175658"/>
            <a:ext cx="6222045" cy="2811952"/>
          </a:xfrm>
          <a:prstGeom prst="rect">
            <a:avLst/>
          </a:prstGeom>
          <a:solidFill>
            <a:srgbClr val="CC99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FBC8C7-F994-401B-9E9B-11EDD4C5C404}"/>
              </a:ext>
            </a:extLst>
          </p:cNvPr>
          <p:cNvSpPr/>
          <p:nvPr/>
        </p:nvSpPr>
        <p:spPr>
          <a:xfrm>
            <a:off x="1557229" y="1406405"/>
            <a:ext cx="5730470" cy="23306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8177" y="1063229"/>
            <a:ext cx="5156391" cy="2408741"/>
          </a:xfrm>
        </p:spPr>
        <p:txBody>
          <a:bodyPr/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990000"/>
                </a:solidFill>
              </a:rPr>
              <a:t>Shawna Smyth</a:t>
            </a:r>
            <a:r>
              <a:rPr lang="en-US" sz="2800" dirty="0"/>
              <a:t>, </a:t>
            </a:r>
            <a:r>
              <a:rPr lang="en-US" sz="2400" dirty="0"/>
              <a:t>HUB Associate</a:t>
            </a: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990000"/>
                </a:solidFill>
              </a:rPr>
              <a:t>	</a:t>
            </a:r>
            <a:r>
              <a:rPr lang="en-US" sz="2400" b="1" dirty="0">
                <a:solidFill>
                  <a:srgbClr val="99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ssmyth@twu.edu</a:t>
            </a:r>
            <a:endParaRPr lang="en-US" sz="2400" b="1" dirty="0">
              <a:solidFill>
                <a:srgbClr val="99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990000"/>
                </a:solidFill>
              </a:rPr>
              <a:t>	898-2541</a:t>
            </a:r>
            <a:endParaRPr lang="en-US" sz="2000" b="1" dirty="0">
              <a:solidFill>
                <a:srgbClr val="990000"/>
              </a:solidFill>
            </a:endParaRPr>
          </a:p>
        </p:txBody>
      </p:sp>
      <p:pic>
        <p:nvPicPr>
          <p:cNvPr id="7" name="Graphic 6" descr="Email with solid fill">
            <a:extLst>
              <a:ext uri="{FF2B5EF4-FFF2-40B4-BE49-F238E27FC236}">
                <a16:creationId xmlns:a16="http://schemas.microsoft.com/office/drawing/2014/main" id="{69A0A2B7-3192-C9D2-EFB3-8C7BE3EC22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18177" y="2364708"/>
            <a:ext cx="461568" cy="461568"/>
          </a:xfrm>
          <a:prstGeom prst="rect">
            <a:avLst/>
          </a:prstGeom>
        </p:spPr>
      </p:pic>
      <p:pic>
        <p:nvPicPr>
          <p:cNvPr id="9" name="Graphic 8" descr="Receiver with solid fill">
            <a:extLst>
              <a:ext uri="{FF2B5EF4-FFF2-40B4-BE49-F238E27FC236}">
                <a16:creationId xmlns:a16="http://schemas.microsoft.com/office/drawing/2014/main" id="{FB0B4642-0615-07A5-CDE7-5BCDA3029B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18177" y="3010402"/>
            <a:ext cx="461568" cy="46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6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e3b9705-a1ed-4610-a7d6-8b461c257f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44FA4E0DD3442A24871EC90A0FB92" ma:contentTypeVersion="18" ma:contentTypeDescription="Create a new document." ma:contentTypeScope="" ma:versionID="ef825a6370f6748dc42379daffad3417">
  <xsd:schema xmlns:xsd="http://www.w3.org/2001/XMLSchema" xmlns:xs="http://www.w3.org/2001/XMLSchema" xmlns:p="http://schemas.microsoft.com/office/2006/metadata/properties" xmlns:ns3="6e3b9705-a1ed-4610-a7d6-8b461c257f35" xmlns:ns4="e9daeaad-e97c-4309-9f06-4fed69f35063" targetNamespace="http://schemas.microsoft.com/office/2006/metadata/properties" ma:root="true" ma:fieldsID="89ab432bc6e0f51e7ec6fc39aab33ea7" ns3:_="" ns4:_="">
    <xsd:import namespace="6e3b9705-a1ed-4610-a7d6-8b461c257f35"/>
    <xsd:import namespace="e9daeaad-e97c-4309-9f06-4fed69f350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b9705-a1ed-4610-a7d6-8b461c257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daeaad-e97c-4309-9f06-4fed69f3506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e9daeaad-e97c-4309-9f06-4fed69f35063"/>
    <ds:schemaRef ds:uri="6e3b9705-a1ed-4610-a7d6-8b461c257f3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8C6310-9595-4080-B64C-0715B5F69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3b9705-a1ed-4610-a7d6-8b461c257f35"/>
    <ds:schemaRef ds:uri="e9daeaad-e97c-4309-9f06-4fed69f350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2810</TotalTime>
  <Words>314</Words>
  <Application>Microsoft Office PowerPoint</Application>
  <PresentationFormat>On-screen Show (16:9)</PresentationFormat>
  <Paragraphs>90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Consolas</vt:lpstr>
      <vt:lpstr>Impact</vt:lpstr>
      <vt:lpstr>Office Theme</vt:lpstr>
      <vt:lpstr>HUB Program</vt:lpstr>
      <vt:lpstr>HUBs</vt:lpstr>
      <vt:lpstr>HUBs</vt:lpstr>
      <vt:lpstr>HUBs</vt:lpstr>
      <vt:lpstr>HUBs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Smyth, Shawna</cp:lastModifiedBy>
  <cp:revision>74</cp:revision>
  <dcterms:created xsi:type="dcterms:W3CDTF">2010-04-12T23:12:02Z</dcterms:created>
  <dcterms:modified xsi:type="dcterms:W3CDTF">2024-03-22T14:05:00Z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0x010100F9644FA4E0DD3442A24871EC90A0FB92</vt:lpwstr>
  </property>
</Properties>
</file>