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sldIdLst>
    <p:sldId id="256" r:id="rId5"/>
    <p:sldId id="321"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11" r:id="rId55"/>
    <p:sldId id="312" r:id="rId56"/>
    <p:sldId id="306" r:id="rId57"/>
    <p:sldId id="307" r:id="rId58"/>
    <p:sldId id="308" r:id="rId59"/>
    <p:sldId id="309" r:id="rId60"/>
    <p:sldId id="324" r:id="rId61"/>
    <p:sldId id="310" r:id="rId62"/>
    <p:sldId id="326" r:id="rId63"/>
    <p:sldId id="313" r:id="rId64"/>
    <p:sldId id="314" r:id="rId65"/>
    <p:sldId id="315" r:id="rId66"/>
    <p:sldId id="316" r:id="rId67"/>
    <p:sldId id="317" r:id="rId68"/>
    <p:sldId id="318" r:id="rId69"/>
    <p:sldId id="325" r:id="rId70"/>
    <p:sldId id="319" r:id="rId71"/>
    <p:sldId id="323" r:id="rId72"/>
    <p:sldId id="322" r:id="rId7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589" autoAdjust="0"/>
    <p:restoredTop sz="94660"/>
  </p:normalViewPr>
  <p:slideViewPr>
    <p:cSldViewPr snapToGrid="0" snapToObjects="1">
      <p:cViewPr varScale="1">
        <p:scale>
          <a:sx n="144" d="100"/>
          <a:sy n="144" d="100"/>
        </p:scale>
        <p:origin x="276" y="102"/>
      </p:cViewPr>
      <p:guideLst>
        <p:guide orient="horz" pos="1620"/>
        <p:guide pos="2880"/>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A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4030880"/>
            <a:ext cx="7772400" cy="906594"/>
          </a:xfrm>
          <a:prstGeom prst="rect">
            <a:avLst/>
          </a:prstGeom>
        </p:spPr>
        <p:txBody>
          <a:bodyPr>
            <a:normAutofit/>
          </a:bodyPr>
          <a:lstStyle>
            <a:lvl1pPr>
              <a:defRPr sz="3600" b="0">
                <a:solidFill>
                  <a:schemeClr val="bg1"/>
                </a:solidFill>
                <a:latin typeface="Century Gothic"/>
                <a:cs typeface="Century Gothic"/>
              </a:defRPr>
            </a:lvl1pPr>
          </a:lstStyle>
          <a:p>
            <a:r>
              <a:rPr lang="en-US" dirty="0" smtClean="0"/>
              <a:t>Click to edit Master title style</a:t>
            </a:r>
            <a:endParaRPr lang="en-US" dirty="0"/>
          </a:p>
        </p:txBody>
      </p:sp>
    </p:spTree>
    <p:extLst>
      <p:ext uri="{BB962C8B-B14F-4D97-AF65-F5344CB8AC3E}">
        <p14:creationId xmlns:p14="http://schemas.microsoft.com/office/powerpoint/2010/main" val="1728351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ormAutofit/>
          </a:bodyPr>
          <a:lstStyle>
            <a:lvl1pPr algn="l">
              <a:defRPr sz="3600" b="1">
                <a:solidFill>
                  <a:srgbClr val="800000"/>
                </a:solidFill>
                <a:latin typeface="Century Gothic"/>
                <a:cs typeface="Century Gothic"/>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00151"/>
            <a:ext cx="8229600" cy="3259273"/>
          </a:xfrm>
          <a:prstGeom prst="rect">
            <a:avLst/>
          </a:prstGeom>
        </p:spPr>
        <p:txBody>
          <a:bodyPr/>
          <a:lstStyle>
            <a:lvl1pPr>
              <a:defRPr>
                <a:latin typeface="Century Gothic"/>
                <a:cs typeface="Century Gothic"/>
              </a:defRPr>
            </a:lvl1pPr>
            <a:lvl2pPr>
              <a:defRPr>
                <a:latin typeface="Century Gothic"/>
                <a:cs typeface="Century Gothic"/>
              </a:defRPr>
            </a:lvl2pPr>
            <a:lvl3pPr>
              <a:defRPr>
                <a:latin typeface="Century Gothic"/>
                <a:cs typeface="Century Gothic"/>
              </a:defRPr>
            </a:lvl3pPr>
            <a:lvl4pPr>
              <a:defRPr>
                <a:latin typeface="Century Gothic"/>
                <a:cs typeface="Century Gothic"/>
              </a:defRPr>
            </a:lvl4pPr>
            <a:lvl5pPr>
              <a:defRPr>
                <a:latin typeface="Century Gothic"/>
                <a:cs typeface="Century Gothi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ormAutofit/>
          </a:bodyPr>
          <a:lstStyle>
            <a:lvl1pPr algn="l">
              <a:defRPr sz="3600" b="1">
                <a:solidFill>
                  <a:srgbClr val="800000"/>
                </a:solidFill>
                <a:latin typeface="Century Gothic"/>
                <a:cs typeface="Century Gothic"/>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00151"/>
            <a:ext cx="4038600" cy="3273543"/>
          </a:xfrm>
          <a:prstGeom prst="rect">
            <a:avLst/>
          </a:prstGeom>
        </p:spPr>
        <p:txBody>
          <a:bodyPr/>
          <a:lstStyle>
            <a:lvl1pPr>
              <a:defRPr sz="2800">
                <a:latin typeface="Century Gothic"/>
                <a:cs typeface="Century Gothic"/>
              </a:defRPr>
            </a:lvl1pPr>
            <a:lvl2pPr>
              <a:defRPr sz="2400">
                <a:latin typeface="Century Gothic"/>
                <a:cs typeface="Century Gothic"/>
              </a:defRPr>
            </a:lvl2pPr>
            <a:lvl3pPr>
              <a:defRPr sz="2000">
                <a:latin typeface="Century Gothic"/>
                <a:cs typeface="Century Gothic"/>
              </a:defRPr>
            </a:lvl3pPr>
            <a:lvl4pPr>
              <a:defRPr sz="1800">
                <a:latin typeface="Century Gothic"/>
                <a:cs typeface="Century Gothic"/>
              </a:defRPr>
            </a:lvl4pPr>
            <a:lvl5pPr>
              <a:defRPr sz="1800">
                <a:latin typeface="Century Gothic"/>
                <a:cs typeface="Century Gothic"/>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273543"/>
          </a:xfrm>
          <a:prstGeom prst="rect">
            <a:avLst/>
          </a:prstGeom>
        </p:spPr>
        <p:txBody>
          <a:bodyPr/>
          <a:lstStyle>
            <a:lvl1pPr>
              <a:defRPr sz="2800">
                <a:latin typeface="Century Gothic"/>
                <a:cs typeface="Century Gothic"/>
              </a:defRPr>
            </a:lvl1pPr>
            <a:lvl2pPr>
              <a:defRPr sz="2400">
                <a:latin typeface="Century Gothic"/>
                <a:cs typeface="Century Gothic"/>
              </a:defRPr>
            </a:lvl2pPr>
            <a:lvl3pPr>
              <a:defRPr sz="2000">
                <a:latin typeface="Century Gothic"/>
                <a:cs typeface="Century Gothic"/>
              </a:defRPr>
            </a:lvl3pPr>
            <a:lvl4pPr>
              <a:defRPr sz="1800">
                <a:latin typeface="Century Gothic"/>
                <a:cs typeface="Century Gothic"/>
              </a:defRPr>
            </a:lvl4pPr>
            <a:lvl5pPr>
              <a:defRPr sz="1800">
                <a:latin typeface="Century Gothic"/>
                <a:cs typeface="Century Gothic"/>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60594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ormAutofit/>
          </a:bodyPr>
          <a:lstStyle>
            <a:lvl1pPr algn="l">
              <a:defRPr sz="3600" b="1">
                <a:solidFill>
                  <a:srgbClr val="800000"/>
                </a:solidFill>
                <a:latin typeface="Century Gothic"/>
                <a:cs typeface="Century Gothic"/>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151335"/>
            <a:ext cx="4040188" cy="479822"/>
          </a:xfrm>
          <a:prstGeom prst="rect">
            <a:avLst/>
          </a:prstGeom>
        </p:spPr>
        <p:txBody>
          <a:bodyPr anchor="b">
            <a:normAutofit/>
          </a:bodyPr>
          <a:lstStyle>
            <a:lvl1pPr marL="0" indent="0">
              <a:buNone/>
              <a:defRPr sz="2000" b="1">
                <a:latin typeface="Century Gothic"/>
                <a:cs typeface="Century Gothic"/>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631156"/>
            <a:ext cx="4040188" cy="2813998"/>
          </a:xfrm>
          <a:prstGeom prst="rect">
            <a:avLst/>
          </a:prstGeom>
        </p:spPr>
        <p:txBody>
          <a:bodyPr/>
          <a:lstStyle>
            <a:lvl1pPr>
              <a:defRPr sz="2400">
                <a:latin typeface="Century Gothic"/>
                <a:cs typeface="Century Gothic"/>
              </a:defRPr>
            </a:lvl1pPr>
            <a:lvl2pPr>
              <a:defRPr sz="2000">
                <a:latin typeface="Century Gothic"/>
                <a:cs typeface="Century Gothic"/>
              </a:defRPr>
            </a:lvl2pPr>
            <a:lvl3pPr>
              <a:defRPr sz="1800">
                <a:latin typeface="Century Gothic"/>
                <a:cs typeface="Century Gothic"/>
              </a:defRPr>
            </a:lvl3pPr>
            <a:lvl4pPr>
              <a:defRPr sz="1600">
                <a:latin typeface="Century Gothic"/>
                <a:cs typeface="Century Gothic"/>
              </a:defRPr>
            </a:lvl4pPr>
            <a:lvl5pPr>
              <a:defRPr sz="1600">
                <a:latin typeface="Century Gothic"/>
                <a:cs typeface="Century Gothic"/>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a:prstGeom prst="rect">
            <a:avLst/>
          </a:prstGeom>
        </p:spPr>
        <p:txBody>
          <a:bodyPr anchor="b">
            <a:normAutofit/>
          </a:bodyPr>
          <a:lstStyle>
            <a:lvl1pPr marL="0" indent="0">
              <a:buNone/>
              <a:defRPr sz="2000" b="1">
                <a:latin typeface="Century Gothic"/>
                <a:cs typeface="Century Gothic"/>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6" y="1631156"/>
            <a:ext cx="4041775" cy="2813998"/>
          </a:xfrm>
          <a:prstGeom prst="rect">
            <a:avLst/>
          </a:prstGeom>
        </p:spPr>
        <p:txBody>
          <a:bodyPr/>
          <a:lstStyle>
            <a:lvl1pPr>
              <a:defRPr sz="2400">
                <a:latin typeface="Century Gothic"/>
                <a:cs typeface="Century Gothic"/>
              </a:defRPr>
            </a:lvl1pPr>
            <a:lvl2pPr>
              <a:defRPr sz="2000">
                <a:latin typeface="Century Gothic"/>
                <a:cs typeface="Century Gothic"/>
              </a:defRPr>
            </a:lvl2pPr>
            <a:lvl3pPr>
              <a:defRPr sz="1800">
                <a:latin typeface="Century Gothic"/>
                <a:cs typeface="Century Gothic"/>
              </a:defRPr>
            </a:lvl3pPr>
            <a:lvl4pPr>
              <a:defRPr sz="1600">
                <a:latin typeface="Century Gothic"/>
                <a:cs typeface="Century Gothic"/>
              </a:defRPr>
            </a:lvl4pPr>
            <a:lvl5pPr>
              <a:defRPr sz="1600">
                <a:latin typeface="Century Gothic"/>
                <a:cs typeface="Century Gothic"/>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86824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34780"/>
          </a:xfrm>
          <a:prstGeom prst="rect">
            <a:avLst/>
          </a:prstGeom>
        </p:spPr>
        <p:txBody>
          <a:bodyPr anchor="b"/>
          <a:lstStyle>
            <a:lvl1pPr algn="l">
              <a:defRPr sz="2000" b="1">
                <a:latin typeface="Century Gothic"/>
                <a:cs typeface="Century Gothic"/>
              </a:defRPr>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204691"/>
          </a:xfrm>
          <a:prstGeom prst="rect">
            <a:avLst/>
          </a:prstGeom>
        </p:spPr>
        <p:txBody>
          <a:bodyPr/>
          <a:lstStyle>
            <a:lvl1pPr>
              <a:defRPr sz="3200">
                <a:latin typeface="Century Gothic"/>
                <a:cs typeface="Century Gothic"/>
              </a:defRPr>
            </a:lvl1pPr>
            <a:lvl2pPr>
              <a:defRPr sz="2800">
                <a:latin typeface="Century Gothic"/>
                <a:cs typeface="Century Gothic"/>
              </a:defRPr>
            </a:lvl2pPr>
            <a:lvl3pPr>
              <a:defRPr sz="2400">
                <a:latin typeface="Century Gothic"/>
                <a:cs typeface="Century Gothic"/>
              </a:defRPr>
            </a:lvl3pPr>
            <a:lvl4pPr>
              <a:defRPr sz="2000">
                <a:latin typeface="Century Gothic"/>
                <a:cs typeface="Century Gothic"/>
              </a:defRPr>
            </a:lvl4pPr>
            <a:lvl5pPr>
              <a:defRPr sz="2000">
                <a:latin typeface="Century Gothic"/>
                <a:cs typeface="Century Gothic"/>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369911"/>
          </a:xfrm>
          <a:prstGeom prst="rect">
            <a:avLst/>
          </a:prstGeom>
        </p:spPr>
        <p:txBody>
          <a:bodyPr/>
          <a:lstStyle>
            <a:lvl1pPr marL="0" indent="0">
              <a:buNone/>
              <a:defRPr sz="1400">
                <a:latin typeface="Century Gothic"/>
                <a:cs typeface="Century Gothic"/>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18220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315591"/>
          </a:xfrm>
          <a:prstGeom prst="rect">
            <a:avLst/>
          </a:prstGeom>
        </p:spPr>
        <p:txBody>
          <a:bodyPr anchor="b"/>
          <a:lstStyle>
            <a:lvl1pPr algn="l">
              <a:defRPr sz="2000" b="1">
                <a:solidFill>
                  <a:srgbClr val="800000"/>
                </a:solidFill>
                <a:latin typeface="Century Gothic"/>
                <a:cs typeface="Century Gothic"/>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atin typeface="Century Gothic"/>
                <a:cs typeface="Century Gothic"/>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448191"/>
          </a:xfrm>
          <a:prstGeom prst="rect">
            <a:avLst/>
          </a:prstGeom>
        </p:spPr>
        <p:txBody>
          <a:bodyPr/>
          <a:lstStyle>
            <a:lvl1pPr marL="0" indent="0">
              <a:buNone/>
              <a:defRPr sz="1400">
                <a:latin typeface="Century Gothic"/>
                <a:cs typeface="Century Gothic"/>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15983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2.pn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9" r:id="rId3"/>
    <p:sldLayoutId id="2147493460" r:id="rId4"/>
    <p:sldLayoutId id="2147493463" r:id="rId5"/>
    <p:sldLayoutId id="2147493464"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s://twu.edu/procurement/supplier-registration/" TargetMode="External"/><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hyperlink" Target="https://servicecenter.twu.edu/TDClient/1956/Portal/Requests/ServiceDet?ID=53850"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s://twu.edu/media/documents/procurement/FY24-Contract-Signature-Matrix-signed.pdf" TargetMode="External"/><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twu.edu/media/documents/risk-management/TWU-Third-Party-Insurance-Standards.pdf" TargetMode="Externa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servicecenter.twu.edu/" TargetMode="External"/><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hyperlink" Target="https://servicecenter.twu.edu/TDClient/1956/Portal/Requests/ServiceDet?ID=12086" TargetMode="External"/><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hyperlink" Target="https://docs.google.com/document/d/1MTKKN7l4xhasOZPJI9_2AO-oz9ilEXAohtyqqLujbvM/edit?usp=sharing" TargetMode="External"/><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hyperlink" Target="https://twu.edu/procurement/purchasing/cooperative-purchasing/" TargetMode="External"/><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hyperlink" Target="https://twu.edu/procurement/purchasing/procurement-guidelines/" TargetMode="External"/><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hyperlink" Target="https://docs.google.com/spreadsheets/d/1K88EdhxfqJ0n7uK9R50R3tDQp4_LaRGf/copy" TargetMode="External"/><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hyperlink" Target="https://docs.google.com/spreadsheets/d/1K88EdhxfqJ0n7uK9R50R3tDQp4_LaRGf/copy" TargetMode="External"/><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s://drive.google.com/drive/folders/1br7hPmz5-1PXpsQUXSw53sIAgh3rDeLI?usp=drive_link" TargetMode="External"/><Relationship Id="rId2" Type="http://schemas.openxmlformats.org/officeDocument/2006/relationships/hyperlink" Target="https://servicecenter.twu.edu/TDClient/1956/Portal/Requests/ServiceDet?ID=53850" TargetMode="External"/><Relationship Id="rId1" Type="http://schemas.openxmlformats.org/officeDocument/2006/relationships/slideLayout" Target="../slideLayouts/slideLayout2.xml"/><Relationship Id="rId4" Type="http://schemas.openxmlformats.org/officeDocument/2006/relationships/hyperlink" Target="https://drive.google.com/drive/folders/1OzPBxGjlW01aLwAY7RTglx29XHQagquX?usp=drive_link" TargetMode="External"/></Relationships>
</file>

<file path=ppt/slides/_rels/slide68.xml.rels><?xml version="1.0" encoding="UTF-8" standalone="yes"?>
<Relationships xmlns="http://schemas.openxmlformats.org/package/2006/relationships"><Relationship Id="rId3" Type="http://schemas.openxmlformats.org/officeDocument/2006/relationships/hyperlink" Target="https://twu.edu/procurement/forms-and-instructions/" TargetMode="External"/><Relationship Id="rId2" Type="http://schemas.openxmlformats.org/officeDocument/2006/relationships/hyperlink" Target="https://twu.edu/procurement/contracts/" TargetMode="External"/><Relationship Id="rId1" Type="http://schemas.openxmlformats.org/officeDocument/2006/relationships/slideLayout" Target="../slideLayouts/slideLayout2.xml"/><Relationship Id="rId5" Type="http://schemas.openxmlformats.org/officeDocument/2006/relationships/hyperlink" Target="https://twu.edu/procurement/supplier-registration/" TargetMode="External"/><Relationship Id="rId4" Type="http://schemas.openxmlformats.org/officeDocument/2006/relationships/hyperlink" Target="https://twu.edu/procurement/purchasing/" TargetMode="External"/></Relationships>
</file>

<file path=ppt/slides/_rels/slide69.xml.rels><?xml version="1.0" encoding="UTF-8" standalone="yes"?>
<Relationships xmlns="http://schemas.openxmlformats.org/package/2006/relationships"><Relationship Id="rId3" Type="http://schemas.openxmlformats.org/officeDocument/2006/relationships/hyperlink" Target="mailto:jkeele@twu.edu" TargetMode="External"/><Relationship Id="rId2" Type="http://schemas.openxmlformats.org/officeDocument/2006/relationships/hyperlink" Target="mailto:jcogdell@twu.edu" TargetMode="External"/><Relationship Id="rId1" Type="http://schemas.openxmlformats.org/officeDocument/2006/relationships/slideLayout" Target="../slideLayouts/slideLayout2.xml"/><Relationship Id="rId4" Type="http://schemas.openxmlformats.org/officeDocument/2006/relationships/hyperlink" Target="mailto:Kstokes3@twu.edu"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Procurement Contract Routing Ticketing System Training</a:t>
            </a:r>
            <a:endParaRPr lang="en-US" dirty="0"/>
          </a:p>
        </p:txBody>
      </p:sp>
    </p:spTree>
    <p:extLst>
      <p:ext uri="{BB962C8B-B14F-4D97-AF65-F5344CB8AC3E}">
        <p14:creationId xmlns:p14="http://schemas.microsoft.com/office/powerpoint/2010/main" val="4093559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Contract Category Guide</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780" r="1780"/>
          <a:stretch>
            <a:fillRect/>
          </a:stretch>
        </p:blipFill>
        <p:spPr/>
      </p:pic>
      <p:sp>
        <p:nvSpPr>
          <p:cNvPr id="4" name="Text Placeholder 3"/>
          <p:cNvSpPr>
            <a:spLocks noGrp="1"/>
          </p:cNvSpPr>
          <p:nvPr>
            <p:ph type="body" sz="half" idx="2"/>
          </p:nvPr>
        </p:nvSpPr>
        <p:spPr/>
        <p:txBody>
          <a:bodyPr/>
          <a:lstStyle/>
          <a:p>
            <a:r>
              <a:rPr lang="en-US" sz="1200" dirty="0"/>
              <a:t>Not sure what kind of contract you need or if there is a template? Check the Contract Category Guide!</a:t>
            </a:r>
          </a:p>
        </p:txBody>
      </p:sp>
    </p:spTree>
    <p:extLst>
      <p:ext uri="{BB962C8B-B14F-4D97-AF65-F5344CB8AC3E}">
        <p14:creationId xmlns:p14="http://schemas.microsoft.com/office/powerpoint/2010/main" val="28727030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Supporting Documentation Breakdown</a:t>
            </a:r>
            <a:endParaRPr lang="en-US" dirty="0"/>
          </a:p>
        </p:txBody>
      </p:sp>
      <p:pic>
        <p:nvPicPr>
          <p:cNvPr id="5" name="Picture Placeholder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780" r="1780" b="1961"/>
          <a:stretch/>
        </p:blipFill>
        <p:spPr>
          <a:xfrm>
            <a:off x="1792288" y="459581"/>
            <a:ext cx="5486400" cy="3025589"/>
          </a:xfrm>
        </p:spPr>
      </p:pic>
      <p:sp>
        <p:nvSpPr>
          <p:cNvPr id="4" name="Text Placeholder 3"/>
          <p:cNvSpPr>
            <a:spLocks noGrp="1"/>
          </p:cNvSpPr>
          <p:nvPr>
            <p:ph type="body" sz="half" idx="2"/>
          </p:nvPr>
        </p:nvSpPr>
        <p:spPr>
          <a:xfrm>
            <a:off x="1792288" y="3916041"/>
            <a:ext cx="5486400" cy="448191"/>
          </a:xfrm>
        </p:spPr>
        <p:txBody>
          <a:bodyPr/>
          <a:lstStyle/>
          <a:p>
            <a:r>
              <a:rPr lang="en-US" sz="1200" dirty="0"/>
              <a:t>Not sure what you need to include in your package? Check the Supporting Documentation Breakdown! </a:t>
            </a:r>
          </a:p>
        </p:txBody>
      </p:sp>
    </p:spTree>
    <p:extLst>
      <p:ext uri="{BB962C8B-B14F-4D97-AF65-F5344CB8AC3E}">
        <p14:creationId xmlns:p14="http://schemas.microsoft.com/office/powerpoint/2010/main" val="2898976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000" b="0" dirty="0"/>
              <a:t>Standards for Procurement, Risk Management, ITS, Data Accessibility, and Data Management</a:t>
            </a:r>
            <a:endParaRPr lang="en-US" sz="1000" dirty="0"/>
          </a:p>
        </p:txBody>
      </p:sp>
      <p:pic>
        <p:nvPicPr>
          <p:cNvPr id="5" name="Picture Placeholder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713" r="1713" b="2130"/>
          <a:stretch/>
        </p:blipFill>
        <p:spPr>
          <a:xfrm>
            <a:off x="1792288" y="459581"/>
            <a:ext cx="5486400" cy="3020364"/>
          </a:xfrm>
        </p:spPr>
      </p:pic>
      <p:sp>
        <p:nvSpPr>
          <p:cNvPr id="4" name="Text Placeholder 3"/>
          <p:cNvSpPr>
            <a:spLocks noGrp="1"/>
          </p:cNvSpPr>
          <p:nvPr>
            <p:ph type="body" sz="half" idx="2"/>
          </p:nvPr>
        </p:nvSpPr>
        <p:spPr/>
        <p:txBody>
          <a:bodyPr/>
          <a:lstStyle/>
          <a:p>
            <a:r>
              <a:rPr lang="en-US" sz="900" dirty="0"/>
              <a:t>Guidelines for our Texas Woman’s University Standards can be found on each area’s website. Please review these and make sure you’re working with Suppliers who meet our Standards.</a:t>
            </a:r>
          </a:p>
          <a:p>
            <a:endParaRPr lang="en-US" dirty="0"/>
          </a:p>
        </p:txBody>
      </p:sp>
    </p:spTree>
    <p:extLst>
      <p:ext uri="{BB962C8B-B14F-4D97-AF65-F5344CB8AC3E}">
        <p14:creationId xmlns:p14="http://schemas.microsoft.com/office/powerpoint/2010/main" val="3652688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Legal Review</a:t>
            </a:r>
            <a:endParaRPr lang="en-US" dirty="0"/>
          </a:p>
        </p:txBody>
      </p:sp>
      <p:pic>
        <p:nvPicPr>
          <p:cNvPr id="5" name="Picture Placeholder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806" r="1806" b="1961"/>
          <a:stretch/>
        </p:blipFill>
        <p:spPr>
          <a:xfrm>
            <a:off x="1792288" y="459581"/>
            <a:ext cx="5486400" cy="3025589"/>
          </a:xfrm>
        </p:spPr>
      </p:pic>
      <p:sp>
        <p:nvSpPr>
          <p:cNvPr id="4" name="Text Placeholder 3"/>
          <p:cNvSpPr>
            <a:spLocks noGrp="1"/>
          </p:cNvSpPr>
          <p:nvPr>
            <p:ph type="body" sz="half" idx="2"/>
          </p:nvPr>
        </p:nvSpPr>
        <p:spPr>
          <a:xfrm>
            <a:off x="1792288" y="3916041"/>
            <a:ext cx="5486400" cy="448191"/>
          </a:xfrm>
        </p:spPr>
        <p:txBody>
          <a:bodyPr/>
          <a:lstStyle/>
          <a:p>
            <a:r>
              <a:rPr lang="en-US" sz="800" dirty="0"/>
              <a:t>If you are not using an OGC Approved Template or a Supplier that is a Cooperative Purchasing Partner, the contract must be submitted to our Office of General Counsel for legal review. Legal review can take 2-4 months on top of Procurement processing time. Please plan accordingly. </a:t>
            </a:r>
          </a:p>
          <a:p>
            <a:endParaRPr lang="en-US" dirty="0"/>
          </a:p>
        </p:txBody>
      </p:sp>
    </p:spTree>
    <p:extLst>
      <p:ext uri="{BB962C8B-B14F-4D97-AF65-F5344CB8AC3E}">
        <p14:creationId xmlns:p14="http://schemas.microsoft.com/office/powerpoint/2010/main" val="318402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Have a lot of questions?</a:t>
            </a:r>
            <a:endParaRPr lang="en-US" dirty="0"/>
          </a:p>
        </p:txBody>
      </p:sp>
      <p:sp>
        <p:nvSpPr>
          <p:cNvPr id="4" name="Text Placeholder 3"/>
          <p:cNvSpPr>
            <a:spLocks noGrp="1"/>
          </p:cNvSpPr>
          <p:nvPr>
            <p:ph type="body" sz="half" idx="2"/>
          </p:nvPr>
        </p:nvSpPr>
        <p:spPr/>
        <p:txBody>
          <a:bodyPr/>
          <a:lstStyle/>
          <a:p>
            <a:r>
              <a:rPr lang="en-US" dirty="0"/>
              <a:t>T</a:t>
            </a:r>
            <a:r>
              <a:rPr lang="en-US" dirty="0" smtClean="0"/>
              <a:t>ake </a:t>
            </a:r>
            <a:r>
              <a:rPr lang="en-US" dirty="0"/>
              <a:t>a moment and review the landing page</a:t>
            </a:r>
            <a:r>
              <a:rPr lang="en-US" dirty="0" smtClean="0"/>
              <a:t>! </a:t>
            </a:r>
            <a:endParaRPr lang="en-US" dirty="0"/>
          </a:p>
          <a:p>
            <a:r>
              <a:rPr lang="en-US" dirty="0"/>
              <a:t/>
            </a:r>
            <a:br>
              <a:rPr lang="en-US" dirty="0"/>
            </a:br>
            <a:endParaRPr lang="en-US" dirty="0"/>
          </a:p>
        </p:txBody>
      </p:sp>
      <p:pic>
        <p:nvPicPr>
          <p:cNvPr id="8" name="Picture 7"/>
          <p:cNvPicPr>
            <a:picLocks noChangeAspect="1"/>
          </p:cNvPicPr>
          <p:nvPr/>
        </p:nvPicPr>
        <p:blipFill>
          <a:blip r:embed="rId2"/>
          <a:stretch>
            <a:fillRect/>
          </a:stretch>
        </p:blipFill>
        <p:spPr>
          <a:xfrm>
            <a:off x="2794318" y="504438"/>
            <a:ext cx="3614102" cy="2996385"/>
          </a:xfrm>
          <a:prstGeom prst="rect">
            <a:avLst/>
          </a:prstGeom>
        </p:spPr>
      </p:pic>
    </p:spTree>
    <p:extLst>
      <p:ext uri="{BB962C8B-B14F-4D97-AF65-F5344CB8AC3E}">
        <p14:creationId xmlns:p14="http://schemas.microsoft.com/office/powerpoint/2010/main" val="216773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Contract Routing Ticket</a:t>
            </a:r>
            <a:endParaRPr lang="en-US" dirty="0"/>
          </a:p>
        </p:txBody>
      </p:sp>
      <p:pic>
        <p:nvPicPr>
          <p:cNvPr id="5" name="Picture Placeholder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780" t="-1" r="1780" b="2793"/>
          <a:stretch/>
        </p:blipFill>
        <p:spPr>
          <a:xfrm>
            <a:off x="1792288" y="459581"/>
            <a:ext cx="5486400" cy="2999899"/>
          </a:xfrm>
        </p:spPr>
      </p:pic>
      <p:sp>
        <p:nvSpPr>
          <p:cNvPr id="4" name="Text Placeholder 3"/>
          <p:cNvSpPr>
            <a:spLocks noGrp="1"/>
          </p:cNvSpPr>
          <p:nvPr>
            <p:ph type="body" sz="half" idx="2"/>
          </p:nvPr>
        </p:nvSpPr>
        <p:spPr/>
        <p:txBody>
          <a:bodyPr/>
          <a:lstStyle/>
          <a:p>
            <a:r>
              <a:rPr lang="en-US" dirty="0" smtClean="0"/>
              <a:t>Click on Submit Contract</a:t>
            </a:r>
            <a:endParaRPr lang="en-US" dirty="0"/>
          </a:p>
        </p:txBody>
      </p:sp>
    </p:spTree>
    <p:extLst>
      <p:ext uri="{BB962C8B-B14F-4D97-AF65-F5344CB8AC3E}">
        <p14:creationId xmlns:p14="http://schemas.microsoft.com/office/powerpoint/2010/main" val="20230859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Choose your Contract Category</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852" r="1852"/>
          <a:stretch>
            <a:fillRect/>
          </a:stretch>
        </p:blipFill>
        <p:spPr/>
      </p:pic>
      <p:sp>
        <p:nvSpPr>
          <p:cNvPr id="4" name="Text Placeholder 3"/>
          <p:cNvSpPr>
            <a:spLocks noGrp="1"/>
          </p:cNvSpPr>
          <p:nvPr>
            <p:ph type="body" sz="half" idx="2"/>
          </p:nvPr>
        </p:nvSpPr>
        <p:spPr>
          <a:xfrm>
            <a:off x="1792288" y="3916041"/>
            <a:ext cx="5486400" cy="448191"/>
          </a:xfrm>
        </p:spPr>
        <p:txBody>
          <a:bodyPr/>
          <a:lstStyle/>
          <a:p>
            <a:r>
              <a:rPr lang="en-US" sz="900" dirty="0"/>
              <a:t> If you’re unsure of what type of contract you need, check out the link to the Contract Category Guide on the landing page. It will tell you which Category we have OGC created templates for. Quite helpful for trying to forgo legal review of contracts. </a:t>
            </a:r>
          </a:p>
          <a:p>
            <a:endParaRPr lang="en-US" sz="900" dirty="0"/>
          </a:p>
        </p:txBody>
      </p:sp>
    </p:spTree>
    <p:extLst>
      <p:ext uri="{BB962C8B-B14F-4D97-AF65-F5344CB8AC3E}">
        <p14:creationId xmlns:p14="http://schemas.microsoft.com/office/powerpoint/2010/main" val="31107437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Fill out Supplier information</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705" r="1705"/>
          <a:stretch>
            <a:fillRect/>
          </a:stretch>
        </p:blipFill>
        <p:spPr/>
      </p:pic>
      <p:sp>
        <p:nvSpPr>
          <p:cNvPr id="4" name="Text Placeholder 3"/>
          <p:cNvSpPr>
            <a:spLocks noGrp="1"/>
          </p:cNvSpPr>
          <p:nvPr>
            <p:ph type="body" sz="half" idx="2"/>
          </p:nvPr>
        </p:nvSpPr>
        <p:spPr>
          <a:xfrm>
            <a:off x="1792288" y="3916041"/>
            <a:ext cx="5486400" cy="448191"/>
          </a:xfrm>
        </p:spPr>
        <p:txBody>
          <a:bodyPr/>
          <a:lstStyle/>
          <a:p>
            <a:r>
              <a:rPr lang="en-US" sz="1000" dirty="0"/>
              <a:t>The Supplier must be set up in order to enter your ticket. Instructions for that process can be found here on our Procurement Website: </a:t>
            </a:r>
            <a:r>
              <a:rPr lang="en-US" sz="1000" u="sng" dirty="0">
                <a:hlinkClick r:id="rId3"/>
              </a:rPr>
              <a:t>https://twu.edu/procurement/supplier-registration/</a:t>
            </a:r>
            <a:r>
              <a:rPr lang="en-US" sz="1000" dirty="0"/>
              <a:t> </a:t>
            </a:r>
          </a:p>
          <a:p>
            <a:r>
              <a:rPr lang="en-US" dirty="0"/>
              <a:t/>
            </a:r>
            <a:br>
              <a:rPr lang="en-US" dirty="0"/>
            </a:br>
            <a:endParaRPr lang="en-US" dirty="0"/>
          </a:p>
        </p:txBody>
      </p:sp>
    </p:spTree>
    <p:extLst>
      <p:ext uri="{BB962C8B-B14F-4D97-AF65-F5344CB8AC3E}">
        <p14:creationId xmlns:p14="http://schemas.microsoft.com/office/powerpoint/2010/main" val="36197124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Supplier Contact &amp; Supplier Signer</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705" r="1705"/>
          <a:stretch>
            <a:fillRect/>
          </a:stretch>
        </p:blipFill>
        <p:spPr/>
      </p:pic>
      <p:sp>
        <p:nvSpPr>
          <p:cNvPr id="4" name="Text Placeholder 3"/>
          <p:cNvSpPr>
            <a:spLocks noGrp="1"/>
          </p:cNvSpPr>
          <p:nvPr>
            <p:ph type="body" sz="half" idx="2"/>
          </p:nvPr>
        </p:nvSpPr>
        <p:spPr>
          <a:xfrm>
            <a:off x="1792288" y="3916041"/>
            <a:ext cx="5486400" cy="448191"/>
          </a:xfrm>
        </p:spPr>
        <p:txBody>
          <a:bodyPr/>
          <a:lstStyle/>
          <a:p>
            <a:r>
              <a:rPr lang="en-US" sz="1000" dirty="0"/>
              <a:t>Sometimes the person with Signing authority on behalf of the Supplier is different than the Contact. Please check with your Supplier to confirm the Signer before submitting your contract. </a:t>
            </a:r>
          </a:p>
          <a:p>
            <a:r>
              <a:rPr lang="en-US" dirty="0"/>
              <a:t/>
            </a:r>
            <a:br>
              <a:rPr lang="en-US" dirty="0"/>
            </a:br>
            <a:endParaRPr lang="en-US" dirty="0"/>
          </a:p>
        </p:txBody>
      </p:sp>
    </p:spTree>
    <p:extLst>
      <p:ext uri="{BB962C8B-B14F-4D97-AF65-F5344CB8AC3E}">
        <p14:creationId xmlns:p14="http://schemas.microsoft.com/office/powerpoint/2010/main" val="28041954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 Signer</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705" r="1705"/>
          <a:stretch>
            <a:fillRect/>
          </a:stretch>
        </p:blipFill>
        <p:spPr/>
      </p:pic>
      <p:sp>
        <p:nvSpPr>
          <p:cNvPr id="4" name="Text Placeholder 3"/>
          <p:cNvSpPr>
            <a:spLocks noGrp="1"/>
          </p:cNvSpPr>
          <p:nvPr>
            <p:ph type="body" sz="half" idx="2"/>
          </p:nvPr>
        </p:nvSpPr>
        <p:spPr/>
        <p:txBody>
          <a:bodyPr/>
          <a:lstStyle/>
          <a:p>
            <a:r>
              <a:rPr lang="en-US" dirty="0"/>
              <a:t>If the Supplier Signer is the same as the contact, click NO</a:t>
            </a:r>
          </a:p>
          <a:p>
            <a:endParaRPr lang="en-US" dirty="0"/>
          </a:p>
        </p:txBody>
      </p:sp>
    </p:spTree>
    <p:extLst>
      <p:ext uri="{BB962C8B-B14F-4D97-AF65-F5344CB8AC3E}">
        <p14:creationId xmlns:p14="http://schemas.microsoft.com/office/powerpoint/2010/main" val="28457696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Contract Routing Ticketing System</a:t>
            </a:r>
            <a:endParaRPr lang="en-US" dirty="0"/>
          </a:p>
        </p:txBody>
      </p:sp>
      <p:sp>
        <p:nvSpPr>
          <p:cNvPr id="3" name="Content Placeholder 2"/>
          <p:cNvSpPr>
            <a:spLocks noGrp="1"/>
          </p:cNvSpPr>
          <p:nvPr>
            <p:ph idx="1"/>
          </p:nvPr>
        </p:nvSpPr>
        <p:spPr/>
        <p:txBody>
          <a:bodyPr/>
          <a:lstStyle/>
          <a:p>
            <a:pPr marL="0" indent="0">
              <a:buNone/>
            </a:pPr>
            <a:r>
              <a:rPr lang="en-US" sz="1400" dirty="0" smtClean="0"/>
              <a:t>This </a:t>
            </a:r>
            <a:r>
              <a:rPr lang="en-US" sz="1400" dirty="0"/>
              <a:t>new system will allow for </a:t>
            </a:r>
            <a:r>
              <a:rPr lang="en-US" sz="1400" dirty="0" smtClean="0"/>
              <a:t>a streamlined review process of </a:t>
            </a:r>
            <a:r>
              <a:rPr lang="en-US" sz="1400" smtClean="0"/>
              <a:t>contracts and </a:t>
            </a:r>
            <a:r>
              <a:rPr lang="en-US" sz="1400" dirty="0"/>
              <a:t>will replace the </a:t>
            </a:r>
            <a:r>
              <a:rPr lang="en-US" sz="1400" dirty="0" smtClean="0"/>
              <a:t>current Contract </a:t>
            </a:r>
            <a:r>
              <a:rPr lang="en-US" sz="1400" dirty="0"/>
              <a:t>Routing Sheet. </a:t>
            </a:r>
            <a:r>
              <a:rPr lang="en-US" sz="1400" dirty="0" smtClean="0"/>
              <a:t>Online review and approval will create </a:t>
            </a:r>
            <a:r>
              <a:rPr lang="en-US" sz="1400" dirty="0"/>
              <a:t>transparency for </a:t>
            </a:r>
            <a:r>
              <a:rPr lang="en-US" sz="1400" dirty="0" smtClean="0"/>
              <a:t>all approvers and end users. We’ve </a:t>
            </a:r>
            <a:r>
              <a:rPr lang="en-US" sz="1400" dirty="0"/>
              <a:t>created </a:t>
            </a:r>
            <a:r>
              <a:rPr lang="en-US" sz="1400" dirty="0" smtClean="0"/>
              <a:t>a comprehensive knowledge based site that includes all information and resources related to the new contract routing ticket system.  We hope you like it!</a:t>
            </a:r>
          </a:p>
          <a:p>
            <a:pPr marL="0" indent="0">
              <a:buNone/>
            </a:pPr>
            <a:endParaRPr lang="en-US" sz="1800" dirty="0" smtClean="0">
              <a:hlinkClick r:id="rId2" tooltip="https://servicecenter.twu.edu/tdclient/1956/portal/requests/servicedet?id=53850"/>
            </a:endParaRPr>
          </a:p>
          <a:p>
            <a:pPr marL="0" indent="0">
              <a:buNone/>
            </a:pPr>
            <a:r>
              <a:rPr lang="en-US" sz="1800" dirty="0" smtClean="0">
                <a:hlinkClick r:id="rId2" tooltip="https://servicecenter.twu.edu/tdclient/1956/portal/requests/servicedet?id=53850"/>
              </a:rPr>
              <a:t>https</a:t>
            </a:r>
            <a:r>
              <a:rPr lang="en-US" sz="1800" dirty="0">
                <a:hlinkClick r:id="rId2" tooltip="https://servicecenter.twu.edu/tdclient/1956/portal/requests/servicedet?id=53850"/>
              </a:rPr>
              <a:t>://servicecenter.twu.edu/TDClient/1956/Portal/Requests/ServiceDet?ID=53850</a:t>
            </a:r>
            <a:endParaRPr lang="en-US" sz="1800" dirty="0"/>
          </a:p>
        </p:txBody>
      </p:sp>
    </p:spTree>
    <p:extLst>
      <p:ext uri="{BB962C8B-B14F-4D97-AF65-F5344CB8AC3E}">
        <p14:creationId xmlns:p14="http://schemas.microsoft.com/office/powerpoint/2010/main" val="1359198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 Signer</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705" r="1705"/>
          <a:stretch>
            <a:fillRect/>
          </a:stretch>
        </p:blipFill>
        <p:spPr/>
      </p:pic>
      <p:sp>
        <p:nvSpPr>
          <p:cNvPr id="4" name="Text Placeholder 3"/>
          <p:cNvSpPr>
            <a:spLocks noGrp="1"/>
          </p:cNvSpPr>
          <p:nvPr>
            <p:ph type="body" sz="half" idx="2"/>
          </p:nvPr>
        </p:nvSpPr>
        <p:spPr/>
        <p:txBody>
          <a:bodyPr/>
          <a:lstStyle/>
          <a:p>
            <a:r>
              <a:rPr lang="en-US" dirty="0"/>
              <a:t>If Supplier Signer is different than Contact, click YES</a:t>
            </a:r>
          </a:p>
        </p:txBody>
      </p:sp>
    </p:spTree>
    <p:extLst>
      <p:ext uri="{BB962C8B-B14F-4D97-AF65-F5344CB8AC3E}">
        <p14:creationId xmlns:p14="http://schemas.microsoft.com/office/powerpoint/2010/main" val="25171479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Signer Information</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944" r="1944"/>
          <a:stretch>
            <a:fillRect/>
          </a:stretch>
        </p:blipFill>
        <p:spPr/>
      </p:pic>
      <p:sp>
        <p:nvSpPr>
          <p:cNvPr id="4" name="Text Placeholder 3"/>
          <p:cNvSpPr>
            <a:spLocks noGrp="1"/>
          </p:cNvSpPr>
          <p:nvPr>
            <p:ph type="body" sz="half" idx="2"/>
          </p:nvPr>
        </p:nvSpPr>
        <p:spPr/>
        <p:txBody>
          <a:bodyPr/>
          <a:lstStyle/>
          <a:p>
            <a:r>
              <a:rPr lang="en-US" sz="1200" dirty="0"/>
              <a:t>Add BOTH Name and Email for person signing on Supplier side. We will need this information for routing the contract for signature. </a:t>
            </a:r>
          </a:p>
        </p:txBody>
      </p:sp>
    </p:spTree>
    <p:extLst>
      <p:ext uri="{BB962C8B-B14F-4D97-AF65-F5344CB8AC3E}">
        <p14:creationId xmlns:p14="http://schemas.microsoft.com/office/powerpoint/2010/main" val="26249852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this a Sole Source?</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780" r="1780"/>
          <a:stretch>
            <a:fillRect/>
          </a:stretch>
        </p:blipFill>
        <p:spPr/>
      </p:pic>
      <p:sp>
        <p:nvSpPr>
          <p:cNvPr id="4" name="Text Placeholder 3"/>
          <p:cNvSpPr>
            <a:spLocks noGrp="1"/>
          </p:cNvSpPr>
          <p:nvPr>
            <p:ph type="body" sz="half" idx="2"/>
          </p:nvPr>
        </p:nvSpPr>
        <p:spPr>
          <a:xfrm>
            <a:off x="1792288" y="3801407"/>
            <a:ext cx="5486400" cy="448191"/>
          </a:xfrm>
        </p:spPr>
        <p:txBody>
          <a:bodyPr/>
          <a:lstStyle/>
          <a:p>
            <a:r>
              <a:rPr lang="en-US" dirty="0"/>
              <a:t> </a:t>
            </a:r>
            <a:r>
              <a:rPr lang="en-US" sz="1050" dirty="0" smtClean="0"/>
              <a:t>Sole Source is needed when the supplier is NOT on a cooperative contract and the total amount for contract is over $20K and the good/service can ONLY be purchased from that particular supplier.</a:t>
            </a:r>
          </a:p>
          <a:p>
            <a:r>
              <a:rPr lang="en-US" dirty="0" smtClean="0"/>
              <a:t/>
            </a:r>
            <a:br>
              <a:rPr lang="en-US" dirty="0" smtClean="0"/>
            </a:br>
            <a:endParaRPr lang="en-US" dirty="0"/>
          </a:p>
        </p:txBody>
      </p:sp>
    </p:spTree>
    <p:extLst>
      <p:ext uri="{BB962C8B-B14F-4D97-AF65-F5344CB8AC3E}">
        <p14:creationId xmlns:p14="http://schemas.microsoft.com/office/powerpoint/2010/main" val="22797759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it is a Sole Source</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734" r="1734"/>
          <a:stretch>
            <a:fillRect/>
          </a:stretch>
        </p:blipFill>
        <p:spPr/>
      </p:pic>
      <p:sp>
        <p:nvSpPr>
          <p:cNvPr id="4" name="Text Placeholder 3"/>
          <p:cNvSpPr>
            <a:spLocks noGrp="1"/>
          </p:cNvSpPr>
          <p:nvPr>
            <p:ph type="body" sz="half" idx="2"/>
          </p:nvPr>
        </p:nvSpPr>
        <p:spPr>
          <a:xfrm>
            <a:off x="1792288" y="3892542"/>
            <a:ext cx="5486400" cy="448191"/>
          </a:xfrm>
        </p:spPr>
        <p:txBody>
          <a:bodyPr/>
          <a:lstStyle/>
          <a:p>
            <a:r>
              <a:rPr lang="en-US" sz="1050" dirty="0" smtClean="0"/>
              <a:t>Please complete </a:t>
            </a:r>
            <a:r>
              <a:rPr lang="en-US" sz="1050" dirty="0"/>
              <a:t>all of the fields</a:t>
            </a:r>
            <a:r>
              <a:rPr lang="en-US" sz="1050" dirty="0" smtClean="0"/>
              <a:t>. You </a:t>
            </a:r>
            <a:r>
              <a:rPr lang="en-US" sz="1050" dirty="0"/>
              <a:t>cannot answer with ‘there were no other sources. This is the only one’ – it will be rejected back. You must provide sources that were reviewed and deemed unacceptable. No </a:t>
            </a:r>
            <a:r>
              <a:rPr lang="en-US" sz="1050" dirty="0" smtClean="0"/>
              <a:t>exceptions</a:t>
            </a:r>
            <a:r>
              <a:rPr lang="en-US" sz="1050" dirty="0"/>
              <a:t>.</a:t>
            </a:r>
          </a:p>
          <a:p>
            <a:endParaRPr lang="en-US" dirty="0"/>
          </a:p>
        </p:txBody>
      </p:sp>
    </p:spTree>
    <p:extLst>
      <p:ext uri="{BB962C8B-B14F-4D97-AF65-F5344CB8AC3E}">
        <p14:creationId xmlns:p14="http://schemas.microsoft.com/office/powerpoint/2010/main" val="4673641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dirty="0" smtClean="0"/>
              <a:t>Is this a Renewal, Change Order, or Amendment?</a:t>
            </a:r>
            <a:endParaRPr lang="en-US" sz="1600"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780" r="1780"/>
          <a:stretch>
            <a:fillRect/>
          </a:stretch>
        </p:blipFill>
        <p:spPr/>
      </p:pic>
      <p:sp>
        <p:nvSpPr>
          <p:cNvPr id="4" name="Text Placeholder 3"/>
          <p:cNvSpPr>
            <a:spLocks noGrp="1"/>
          </p:cNvSpPr>
          <p:nvPr>
            <p:ph type="body" sz="half" idx="2"/>
          </p:nvPr>
        </p:nvSpPr>
        <p:spPr/>
        <p:txBody>
          <a:bodyPr/>
          <a:lstStyle/>
          <a:p>
            <a:r>
              <a:rPr lang="en-US" dirty="0" smtClean="0"/>
              <a:t>Click yes if any of these apply.</a:t>
            </a:r>
            <a:endParaRPr lang="en-US" dirty="0"/>
          </a:p>
        </p:txBody>
      </p:sp>
    </p:spTree>
    <p:extLst>
      <p:ext uri="{BB962C8B-B14F-4D97-AF65-F5344CB8AC3E}">
        <p14:creationId xmlns:p14="http://schemas.microsoft.com/office/powerpoint/2010/main" val="35151143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3627157"/>
            <a:ext cx="5486400" cy="315591"/>
          </a:xfrm>
        </p:spPr>
        <p:txBody>
          <a:bodyPr/>
          <a:lstStyle/>
          <a:p>
            <a:r>
              <a:rPr lang="en-US" dirty="0" smtClean="0"/>
              <a:t>Previous or Related Contract Number	</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755" r="1755"/>
          <a:stretch>
            <a:fillRect/>
          </a:stretch>
        </p:blipFill>
        <p:spPr/>
      </p:pic>
      <p:sp>
        <p:nvSpPr>
          <p:cNvPr id="4" name="Text Placeholder 3"/>
          <p:cNvSpPr>
            <a:spLocks noGrp="1"/>
          </p:cNvSpPr>
          <p:nvPr>
            <p:ph type="body" sz="half" idx="2"/>
          </p:nvPr>
        </p:nvSpPr>
        <p:spPr>
          <a:xfrm>
            <a:off x="1792288" y="3942748"/>
            <a:ext cx="5486400" cy="448191"/>
          </a:xfrm>
        </p:spPr>
        <p:txBody>
          <a:bodyPr/>
          <a:lstStyle/>
          <a:p>
            <a:r>
              <a:rPr lang="en-US" dirty="0"/>
              <a:t> </a:t>
            </a:r>
            <a:r>
              <a:rPr lang="en-US" sz="1200" dirty="0"/>
              <a:t>If Yes, please provide us with the Previous Contract Number attached to this renewal agreement (ASC-XXXX-XXX, PSC-XXXX-XXX, </a:t>
            </a:r>
            <a:r>
              <a:rPr lang="en-US" sz="1200" dirty="0" smtClean="0"/>
              <a:t>etc.)</a:t>
            </a:r>
            <a:endParaRPr lang="en-US" sz="1200" dirty="0"/>
          </a:p>
        </p:txBody>
      </p:sp>
    </p:spTree>
    <p:extLst>
      <p:ext uri="{BB962C8B-B14F-4D97-AF65-F5344CB8AC3E}">
        <p14:creationId xmlns:p14="http://schemas.microsoft.com/office/powerpoint/2010/main" val="35353123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3400901"/>
            <a:ext cx="5486400" cy="315591"/>
          </a:xfrm>
        </p:spPr>
        <p:txBody>
          <a:bodyPr/>
          <a:lstStyle/>
          <a:p>
            <a:r>
              <a:rPr lang="en-US" dirty="0" smtClean="0"/>
              <a:t>Is this a Service?</a:t>
            </a:r>
            <a:endParaRPr lang="en-US" dirty="0"/>
          </a:p>
        </p:txBody>
      </p:sp>
      <p:pic>
        <p:nvPicPr>
          <p:cNvPr id="5" name="Picture Placeholder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780" r="1780" b="2299"/>
          <a:stretch/>
        </p:blipFill>
        <p:spPr>
          <a:xfrm>
            <a:off x="1792288" y="314801"/>
            <a:ext cx="5486400" cy="3015139"/>
          </a:xfrm>
        </p:spPr>
      </p:pic>
      <p:sp>
        <p:nvSpPr>
          <p:cNvPr id="4" name="Text Placeholder 3"/>
          <p:cNvSpPr>
            <a:spLocks noGrp="1"/>
          </p:cNvSpPr>
          <p:nvPr>
            <p:ph type="body" sz="half" idx="2"/>
          </p:nvPr>
        </p:nvSpPr>
        <p:spPr>
          <a:xfrm>
            <a:off x="1792288" y="3691564"/>
            <a:ext cx="5486400" cy="448191"/>
          </a:xfrm>
        </p:spPr>
        <p:txBody>
          <a:bodyPr/>
          <a:lstStyle/>
          <a:p>
            <a:r>
              <a:rPr lang="en-US" sz="900" dirty="0"/>
              <a:t>Risk Management review is required on all service contracts. The only exception is Guest Lecturers, Advertising Agreements, and Athletic Team Hotels. All other agreements are considered services and must be viewed by Risk Management. If you are unsure if Risk </a:t>
            </a:r>
            <a:r>
              <a:rPr lang="en-US" sz="900" dirty="0" smtClean="0"/>
              <a:t>Management </a:t>
            </a:r>
            <a:r>
              <a:rPr lang="en-US" sz="900" dirty="0"/>
              <a:t>needs to review your agreement, please review the TWU Signature Matrix here: </a:t>
            </a:r>
            <a:r>
              <a:rPr lang="en-US" sz="900" dirty="0">
                <a:hlinkClick r:id="rId3"/>
              </a:rPr>
              <a:t>https://</a:t>
            </a:r>
            <a:r>
              <a:rPr lang="en-US" sz="900" dirty="0" smtClean="0">
                <a:hlinkClick r:id="rId3"/>
              </a:rPr>
              <a:t>twu.edu/media/documents/procurement/FY24-Contract-Signature-Matrix-signed.pdf</a:t>
            </a:r>
            <a:r>
              <a:rPr lang="en-US" sz="900" dirty="0" smtClean="0"/>
              <a:t>  </a:t>
            </a:r>
            <a:endParaRPr lang="en-US" sz="900" dirty="0"/>
          </a:p>
          <a:p>
            <a:endParaRPr lang="en-US" dirty="0"/>
          </a:p>
        </p:txBody>
      </p:sp>
    </p:spTree>
    <p:extLst>
      <p:ext uri="{BB962C8B-B14F-4D97-AF65-F5344CB8AC3E}">
        <p14:creationId xmlns:p14="http://schemas.microsoft.com/office/powerpoint/2010/main" val="35667221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3412850"/>
            <a:ext cx="5486400" cy="315591"/>
          </a:xfrm>
        </p:spPr>
        <p:txBody>
          <a:bodyPr/>
          <a:lstStyle/>
          <a:p>
            <a:r>
              <a:rPr lang="en-US" dirty="0" smtClean="0"/>
              <a:t>Certificate of Insurance (COI)</a:t>
            </a:r>
            <a:endParaRPr lang="en-US" dirty="0"/>
          </a:p>
        </p:txBody>
      </p:sp>
      <p:sp>
        <p:nvSpPr>
          <p:cNvPr id="4" name="Text Placeholder 3"/>
          <p:cNvSpPr>
            <a:spLocks noGrp="1"/>
          </p:cNvSpPr>
          <p:nvPr>
            <p:ph type="body" sz="half" idx="2"/>
          </p:nvPr>
        </p:nvSpPr>
        <p:spPr>
          <a:xfrm>
            <a:off x="1792288" y="3659743"/>
            <a:ext cx="5486400" cy="448191"/>
          </a:xfrm>
        </p:spPr>
        <p:txBody>
          <a:bodyPr/>
          <a:lstStyle/>
          <a:p>
            <a:r>
              <a:rPr lang="en-US" sz="1050" dirty="0"/>
              <a:t>You will need to upload the supplier’s Certificate of Insurance (COI) meeting TWU’s third-party insurance requirements </a:t>
            </a:r>
            <a:r>
              <a:rPr lang="en-US" sz="1050" u="sng" dirty="0">
                <a:hlinkClick r:id="rId2"/>
              </a:rPr>
              <a:t>https://twu.edu/media/documents/risk-management/TWU-Third-Party-Insurance-Standards.pdf</a:t>
            </a:r>
            <a:r>
              <a:rPr lang="en-US" sz="1050" dirty="0"/>
              <a:t> </a:t>
            </a:r>
          </a:p>
          <a:p>
            <a:r>
              <a:rPr lang="en-US" sz="1050" dirty="0"/>
              <a:t>**If you are seeking a waiver on the Certificate of Insurance Requirement - Please add that information in the description </a:t>
            </a:r>
            <a:r>
              <a:rPr lang="en-US" sz="1050" dirty="0" smtClean="0"/>
              <a:t>box later in the form**</a:t>
            </a:r>
            <a:endParaRPr lang="en-US" sz="1050" dirty="0"/>
          </a:p>
          <a:p>
            <a:r>
              <a:rPr lang="en-US" sz="1050" dirty="0"/>
              <a:t/>
            </a:r>
            <a:br>
              <a:rPr lang="en-US" sz="1050" dirty="0"/>
            </a:br>
            <a:endParaRPr lang="en-US" sz="1050" dirty="0"/>
          </a:p>
        </p:txBody>
      </p:sp>
      <p:pic>
        <p:nvPicPr>
          <p:cNvPr id="1026" name="Picture 2" descr="https://lh7-us.googleusercontent.com/wGWvawgRPC-YZRsR8ZhmNJQwPCfz7p_C-QhP64ctu9yuhhHs5vd6ppaysq2VuCNVklYsmr2ZNAbBzkUGgx4m0hnnmQJwt_DuUoAq1kTdpz5qdMGxyjI9H1o5VIvbpHG6Uwem6lzppce0AFB5uGeA3w=s2048"/>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1773" r="1773"/>
          <a:stretch>
            <a:fillRect/>
          </a:stretch>
        </p:blipFill>
        <p:spPr bwMode="auto">
          <a:xfrm>
            <a:off x="1792288" y="345281"/>
            <a:ext cx="5486400" cy="3086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80399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Contracts</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780" r="1780"/>
          <a:stretch>
            <a:fillRect/>
          </a:stretch>
        </p:blipFill>
        <p:spPr/>
      </p:pic>
      <p:sp>
        <p:nvSpPr>
          <p:cNvPr id="4" name="Text Placeholder 3"/>
          <p:cNvSpPr>
            <a:spLocks noGrp="1"/>
          </p:cNvSpPr>
          <p:nvPr>
            <p:ph type="body" sz="half" idx="2"/>
          </p:nvPr>
        </p:nvSpPr>
        <p:spPr>
          <a:xfrm>
            <a:off x="1792288" y="3801407"/>
            <a:ext cx="5486400" cy="448191"/>
          </a:xfrm>
        </p:spPr>
        <p:txBody>
          <a:bodyPr/>
          <a:lstStyle/>
          <a:p>
            <a:r>
              <a:rPr lang="en-US" sz="1200" dirty="0"/>
              <a:t>Is this contract for software, hardware, or have a technology component</a:t>
            </a:r>
            <a:r>
              <a:rPr lang="en-US" sz="1200" dirty="0" smtClean="0"/>
              <a:t>? This includes, </a:t>
            </a:r>
            <a:r>
              <a:rPr lang="en-US" sz="1200" dirty="0"/>
              <a:t>but is not limited </a:t>
            </a:r>
            <a:r>
              <a:rPr lang="en-US" sz="1200" dirty="0" smtClean="0"/>
              <a:t>to: </a:t>
            </a:r>
            <a:r>
              <a:rPr lang="en-US" sz="1200" dirty="0"/>
              <a:t>software, cloud services, SAAS, mobile applications, web applications, licensing, etc. </a:t>
            </a:r>
          </a:p>
          <a:p>
            <a:endParaRPr lang="en-US" dirty="0"/>
          </a:p>
        </p:txBody>
      </p:sp>
    </p:spTree>
    <p:extLst>
      <p:ext uri="{BB962C8B-B14F-4D97-AF65-F5344CB8AC3E}">
        <p14:creationId xmlns:p14="http://schemas.microsoft.com/office/powerpoint/2010/main" val="87634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Contracts</a:t>
            </a:r>
            <a:endParaRPr lang="en-US" dirty="0"/>
          </a:p>
        </p:txBody>
      </p:sp>
      <p:pic>
        <p:nvPicPr>
          <p:cNvPr id="5" name="Picture Placeholder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806" r="1806" b="2545"/>
          <a:stretch/>
        </p:blipFill>
        <p:spPr>
          <a:xfrm>
            <a:off x="1792288" y="459581"/>
            <a:ext cx="5486400" cy="3007519"/>
          </a:xfrm>
        </p:spPr>
      </p:pic>
      <p:sp>
        <p:nvSpPr>
          <p:cNvPr id="4" name="Text Placeholder 3"/>
          <p:cNvSpPr>
            <a:spLocks noGrp="1"/>
          </p:cNvSpPr>
          <p:nvPr>
            <p:ph type="body" sz="half" idx="2"/>
          </p:nvPr>
        </p:nvSpPr>
        <p:spPr/>
        <p:txBody>
          <a:bodyPr/>
          <a:lstStyle/>
          <a:p>
            <a:r>
              <a:rPr lang="en-US" sz="800" dirty="0"/>
              <a:t>If it is for Software, you will need to complete the expanded questions. Questions with checkboxes allow for multiple answers. If you are unsure, please read the agreement or ask the Supplier. Your Risk Assessment completed by IT Solutions should contain a lot of the same information. </a:t>
            </a:r>
          </a:p>
          <a:p>
            <a:endParaRPr lang="en-US" dirty="0"/>
          </a:p>
        </p:txBody>
      </p:sp>
    </p:spTree>
    <p:extLst>
      <p:ext uri="{BB962C8B-B14F-4D97-AF65-F5344CB8AC3E}">
        <p14:creationId xmlns:p14="http://schemas.microsoft.com/office/powerpoint/2010/main" val="26200920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Locating our Ticketing System	</a:t>
            </a:r>
            <a:endParaRPr lang="en-US" dirty="0"/>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l="1780" r="1780"/>
          <a:stretch>
            <a:fillRect/>
          </a:stretch>
        </p:blipFill>
        <p:spPr/>
      </p:pic>
      <p:sp>
        <p:nvSpPr>
          <p:cNvPr id="6" name="Text Placeholder 5"/>
          <p:cNvSpPr>
            <a:spLocks noGrp="1"/>
          </p:cNvSpPr>
          <p:nvPr>
            <p:ph type="body" sz="half" idx="2"/>
          </p:nvPr>
        </p:nvSpPr>
        <p:spPr/>
        <p:txBody>
          <a:bodyPr/>
          <a:lstStyle/>
          <a:p>
            <a:r>
              <a:rPr lang="en-US" dirty="0"/>
              <a:t>Go to Service Center Portal: </a:t>
            </a:r>
            <a:r>
              <a:rPr lang="en-US" dirty="0">
                <a:hlinkClick r:id="rId3"/>
              </a:rPr>
              <a:t>https://servicecenter.twu.edu</a:t>
            </a:r>
            <a:r>
              <a:rPr lang="en-US" dirty="0" smtClean="0">
                <a:hlinkClick r:id="rId3"/>
              </a:rPr>
              <a:t>/</a:t>
            </a:r>
            <a:r>
              <a:rPr lang="en-US" dirty="0" smtClean="0"/>
              <a:t> </a:t>
            </a:r>
            <a:endParaRPr lang="en-US" dirty="0"/>
          </a:p>
        </p:txBody>
      </p:sp>
    </p:spTree>
    <p:extLst>
      <p:ext uri="{BB962C8B-B14F-4D97-AF65-F5344CB8AC3E}">
        <p14:creationId xmlns:p14="http://schemas.microsoft.com/office/powerpoint/2010/main" val="25693601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3385661"/>
            <a:ext cx="5486400" cy="315591"/>
          </a:xfrm>
        </p:spPr>
        <p:txBody>
          <a:bodyPr/>
          <a:lstStyle/>
          <a:p>
            <a:r>
              <a:rPr lang="en-US" dirty="0" smtClean="0"/>
              <a:t>Risk Assessment</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802" r="1802"/>
          <a:stretch>
            <a:fillRect/>
          </a:stretch>
        </p:blipFill>
        <p:spPr>
          <a:xfrm>
            <a:off x="1792288" y="299561"/>
            <a:ext cx="5486400" cy="3086100"/>
          </a:xfrm>
        </p:spPr>
      </p:pic>
      <p:sp>
        <p:nvSpPr>
          <p:cNvPr id="4" name="Text Placeholder 3"/>
          <p:cNvSpPr>
            <a:spLocks noGrp="1"/>
          </p:cNvSpPr>
          <p:nvPr>
            <p:ph type="body" sz="half" idx="2"/>
          </p:nvPr>
        </p:nvSpPr>
        <p:spPr>
          <a:xfrm>
            <a:off x="1792288" y="3722167"/>
            <a:ext cx="5486400" cy="448191"/>
          </a:xfrm>
        </p:spPr>
        <p:txBody>
          <a:bodyPr/>
          <a:lstStyle/>
          <a:p>
            <a:r>
              <a:rPr lang="en-US" sz="900" dirty="0"/>
              <a:t>Risk Assessments need to be included with your Supporting Documentation. You must have a completed Risk Assessment by ITS to submit your Contract for review. Contracts submitted without completed Risk Assessments will be </a:t>
            </a:r>
            <a:r>
              <a:rPr lang="en-US" sz="900" dirty="0" smtClean="0"/>
              <a:t>rejected.</a:t>
            </a:r>
            <a:r>
              <a:rPr lang="en-US" sz="900" dirty="0"/>
              <a:t> </a:t>
            </a:r>
            <a:r>
              <a:rPr lang="en-US" sz="900" dirty="0" smtClean="0"/>
              <a:t>Link to ITS TDX for Risk Assessment: </a:t>
            </a:r>
            <a:r>
              <a:rPr lang="en-US" sz="900" dirty="0" smtClean="0">
                <a:hlinkClick r:id="rId3"/>
              </a:rPr>
              <a:t>https</a:t>
            </a:r>
            <a:r>
              <a:rPr lang="en-US" sz="900" dirty="0">
                <a:hlinkClick r:id="rId3"/>
              </a:rPr>
              <a:t>://</a:t>
            </a:r>
            <a:r>
              <a:rPr lang="en-US" sz="900" dirty="0" smtClean="0">
                <a:hlinkClick r:id="rId3"/>
              </a:rPr>
              <a:t>servicecenter.twu.edu/TDClient/1956/Portal/Requests/ServiceDet?ID=12086</a:t>
            </a:r>
            <a:r>
              <a:rPr lang="en-US" sz="900" dirty="0" smtClean="0"/>
              <a:t> </a:t>
            </a:r>
            <a:endParaRPr lang="en-US" sz="900" dirty="0"/>
          </a:p>
          <a:p>
            <a:r>
              <a:rPr lang="en-US" dirty="0"/>
              <a:t/>
            </a:r>
            <a:br>
              <a:rPr lang="en-US" dirty="0"/>
            </a:br>
            <a:endParaRPr lang="en-US" dirty="0"/>
          </a:p>
        </p:txBody>
      </p:sp>
    </p:spTree>
    <p:extLst>
      <p:ext uri="{BB962C8B-B14F-4D97-AF65-F5344CB8AC3E}">
        <p14:creationId xmlns:p14="http://schemas.microsoft.com/office/powerpoint/2010/main" val="4179708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Accessibility Compliance Report (VPAT)</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898" r="1898"/>
          <a:stretch>
            <a:fillRect/>
          </a:stretch>
        </p:blipFill>
        <p:spPr/>
      </p:pic>
      <p:sp>
        <p:nvSpPr>
          <p:cNvPr id="4" name="Text Placeholder 3"/>
          <p:cNvSpPr>
            <a:spLocks noGrp="1"/>
          </p:cNvSpPr>
          <p:nvPr>
            <p:ph type="body" sz="half" idx="2"/>
          </p:nvPr>
        </p:nvSpPr>
        <p:spPr>
          <a:xfrm>
            <a:off x="1792288" y="3916041"/>
            <a:ext cx="5486400" cy="448191"/>
          </a:xfrm>
        </p:spPr>
        <p:txBody>
          <a:bodyPr/>
          <a:lstStyle/>
          <a:p>
            <a:r>
              <a:rPr lang="en-US" dirty="0"/>
              <a:t>For all Software, you must include an Accessibility Compliance </a:t>
            </a:r>
            <a:r>
              <a:rPr lang="en-US" dirty="0" smtClean="0"/>
              <a:t>Report. This is </a:t>
            </a:r>
            <a:r>
              <a:rPr lang="en-US" dirty="0"/>
              <a:t>provided by the Supplier. </a:t>
            </a:r>
          </a:p>
          <a:p>
            <a:r>
              <a:rPr lang="en-US" dirty="0"/>
              <a:t/>
            </a:r>
            <a:br>
              <a:rPr lang="en-US" dirty="0"/>
            </a:br>
            <a:endParaRPr lang="en-US" dirty="0"/>
          </a:p>
        </p:txBody>
      </p:sp>
    </p:spTree>
    <p:extLst>
      <p:ext uri="{BB962C8B-B14F-4D97-AF65-F5344CB8AC3E}">
        <p14:creationId xmlns:p14="http://schemas.microsoft.com/office/powerpoint/2010/main" val="16494071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Accessibility Exception Request Form</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780" r="1780"/>
          <a:stretch>
            <a:fillRect/>
          </a:stretch>
        </p:blipFill>
        <p:spPr/>
      </p:pic>
      <p:sp>
        <p:nvSpPr>
          <p:cNvPr id="4" name="Text Placeholder 3"/>
          <p:cNvSpPr>
            <a:spLocks noGrp="1"/>
          </p:cNvSpPr>
          <p:nvPr>
            <p:ph type="body" sz="half" idx="2"/>
          </p:nvPr>
        </p:nvSpPr>
        <p:spPr>
          <a:xfrm>
            <a:off x="1792288" y="3806108"/>
            <a:ext cx="5486400" cy="448191"/>
          </a:xfrm>
        </p:spPr>
        <p:txBody>
          <a:bodyPr/>
          <a:lstStyle/>
          <a:p>
            <a:r>
              <a:rPr lang="en-US" sz="1050" dirty="0"/>
              <a:t>If the Supplier does not have an Accessibility Compliance Report (VPAT), then you must provide a completed Accessibility Exception Request </a:t>
            </a:r>
            <a:r>
              <a:rPr lang="en-US" sz="1050" dirty="0" smtClean="0"/>
              <a:t>Form. Link to document download is located in </a:t>
            </a:r>
            <a:r>
              <a:rPr lang="en-US" sz="1050" dirty="0" smtClean="0">
                <a:hlinkClick r:id="rId3"/>
              </a:rPr>
              <a:t>Supporting Documentation Breakdown.</a:t>
            </a:r>
            <a:r>
              <a:rPr lang="en-US" dirty="0">
                <a:hlinkClick r:id="rId3"/>
              </a:rPr>
              <a:t/>
            </a:r>
            <a:br>
              <a:rPr lang="en-US" dirty="0">
                <a:hlinkClick r:id="rId3"/>
              </a:rPr>
            </a:br>
            <a:endParaRPr lang="en-US" dirty="0"/>
          </a:p>
        </p:txBody>
      </p:sp>
    </p:spTree>
    <p:extLst>
      <p:ext uri="{BB962C8B-B14F-4D97-AF65-F5344CB8AC3E}">
        <p14:creationId xmlns:p14="http://schemas.microsoft.com/office/powerpoint/2010/main" val="9674451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3442654"/>
            <a:ext cx="5486400" cy="315591"/>
          </a:xfrm>
        </p:spPr>
        <p:txBody>
          <a:bodyPr/>
          <a:lstStyle/>
          <a:p>
            <a:r>
              <a:rPr lang="en-US" dirty="0" smtClean="0"/>
              <a:t>Is the Supplier on a Cooperative?</a:t>
            </a:r>
            <a:endParaRPr lang="en-US" dirty="0"/>
          </a:p>
        </p:txBody>
      </p:sp>
      <p:pic>
        <p:nvPicPr>
          <p:cNvPr id="5" name="Picture Placeholder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780" r="1780" b="5756"/>
          <a:stretch/>
        </p:blipFill>
        <p:spPr>
          <a:xfrm>
            <a:off x="1792288" y="459581"/>
            <a:ext cx="5486400" cy="2908459"/>
          </a:xfrm>
        </p:spPr>
      </p:pic>
      <p:sp>
        <p:nvSpPr>
          <p:cNvPr id="4" name="Text Placeholder 3"/>
          <p:cNvSpPr>
            <a:spLocks noGrp="1"/>
          </p:cNvSpPr>
          <p:nvPr>
            <p:ph type="body" sz="half" idx="2"/>
          </p:nvPr>
        </p:nvSpPr>
        <p:spPr>
          <a:xfrm>
            <a:off x="1792288" y="3801407"/>
            <a:ext cx="5486400" cy="448191"/>
          </a:xfrm>
        </p:spPr>
        <p:txBody>
          <a:bodyPr/>
          <a:lstStyle/>
          <a:p>
            <a:r>
              <a:rPr lang="en-US" sz="1050" dirty="0"/>
              <a:t>If you are submitting a contract with a Cooperative Purchasing Partner, we will need that information from you as well. By using Suppliers available on Cooperative, we are able to process the agreements without having to submit for legal review AND it saves us money!</a:t>
            </a:r>
          </a:p>
          <a:p>
            <a:r>
              <a:rPr lang="en-US" dirty="0"/>
              <a:t/>
            </a:r>
            <a:br>
              <a:rPr lang="en-US" dirty="0"/>
            </a:br>
            <a:endParaRPr lang="en-US" dirty="0"/>
          </a:p>
        </p:txBody>
      </p:sp>
    </p:spTree>
    <p:extLst>
      <p:ext uri="{BB962C8B-B14F-4D97-AF65-F5344CB8AC3E}">
        <p14:creationId xmlns:p14="http://schemas.microsoft.com/office/powerpoint/2010/main" val="26183133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3326769"/>
            <a:ext cx="5486400" cy="315591"/>
          </a:xfrm>
        </p:spPr>
        <p:txBody>
          <a:bodyPr/>
          <a:lstStyle/>
          <a:p>
            <a:r>
              <a:rPr lang="en-US" dirty="0" smtClean="0"/>
              <a:t>Cooperative Purchasing Partners</a:t>
            </a:r>
            <a:endParaRPr lang="en-US" dirty="0"/>
          </a:p>
        </p:txBody>
      </p:sp>
      <p:pic>
        <p:nvPicPr>
          <p:cNvPr id="5" name="Picture Placeholder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780" r="1780" b="9954"/>
          <a:stretch/>
        </p:blipFill>
        <p:spPr>
          <a:xfrm>
            <a:off x="1792288" y="459581"/>
            <a:ext cx="5486400" cy="2778919"/>
          </a:xfrm>
        </p:spPr>
      </p:pic>
      <p:sp>
        <p:nvSpPr>
          <p:cNvPr id="4" name="Text Placeholder 3"/>
          <p:cNvSpPr>
            <a:spLocks noGrp="1"/>
          </p:cNvSpPr>
          <p:nvPr>
            <p:ph type="body" sz="half" idx="2"/>
          </p:nvPr>
        </p:nvSpPr>
        <p:spPr>
          <a:xfrm>
            <a:off x="1868488" y="3642360"/>
            <a:ext cx="5486400" cy="448191"/>
          </a:xfrm>
        </p:spPr>
        <p:txBody>
          <a:bodyPr/>
          <a:lstStyle/>
          <a:p>
            <a:r>
              <a:rPr lang="en-US" sz="1100" dirty="0" smtClean="0"/>
              <a:t> Not sure if the Supplier you’re wanting to contract with is on a Cooperative? Ask your Supplier! You can find more information on Cooperative Purchasing partners on our website: </a:t>
            </a:r>
            <a:r>
              <a:rPr lang="en-US" sz="1100" u="sng" dirty="0" smtClean="0">
                <a:hlinkClick r:id="rId3"/>
              </a:rPr>
              <a:t>https://twu.edu/procurement/purchasing/cooperative-purchasing/</a:t>
            </a:r>
            <a:r>
              <a:rPr lang="en-US" sz="1100" dirty="0" smtClean="0"/>
              <a:t> </a:t>
            </a:r>
            <a:endParaRPr lang="en-US" sz="1100" dirty="0"/>
          </a:p>
        </p:txBody>
      </p:sp>
    </p:spTree>
    <p:extLst>
      <p:ext uri="{BB962C8B-B14F-4D97-AF65-F5344CB8AC3E}">
        <p14:creationId xmlns:p14="http://schemas.microsoft.com/office/powerpoint/2010/main" val="36693179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3467100"/>
            <a:ext cx="5486400" cy="315591"/>
          </a:xfrm>
        </p:spPr>
        <p:txBody>
          <a:bodyPr/>
          <a:lstStyle/>
          <a:p>
            <a:r>
              <a:rPr lang="en-US" dirty="0" smtClean="0"/>
              <a:t>If Supplier is on a Cooperative</a:t>
            </a:r>
            <a:endParaRPr lang="en-US" dirty="0"/>
          </a:p>
        </p:txBody>
      </p:sp>
      <p:pic>
        <p:nvPicPr>
          <p:cNvPr id="5" name="Picture Placeholder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755" r="1755" b="2545"/>
          <a:stretch/>
        </p:blipFill>
        <p:spPr>
          <a:xfrm>
            <a:off x="1792288" y="459581"/>
            <a:ext cx="5486400" cy="3007519"/>
          </a:xfrm>
        </p:spPr>
      </p:pic>
      <p:sp>
        <p:nvSpPr>
          <p:cNvPr id="4" name="Text Placeholder 3"/>
          <p:cNvSpPr>
            <a:spLocks noGrp="1"/>
          </p:cNvSpPr>
          <p:nvPr>
            <p:ph type="body" sz="half" idx="2"/>
          </p:nvPr>
        </p:nvSpPr>
        <p:spPr>
          <a:xfrm>
            <a:off x="1792288" y="3761974"/>
            <a:ext cx="5486400" cy="448191"/>
          </a:xfrm>
        </p:spPr>
        <p:txBody>
          <a:bodyPr/>
          <a:lstStyle/>
          <a:p>
            <a:r>
              <a:rPr lang="en-US" sz="1000" dirty="0" smtClean="0"/>
              <a:t>List the </a:t>
            </a:r>
            <a:r>
              <a:rPr lang="en-US" sz="1000" dirty="0"/>
              <a:t>name of the Cooperative and the Cooperative Contract </a:t>
            </a:r>
            <a:r>
              <a:rPr lang="en-US" sz="1000" dirty="0" smtClean="0"/>
              <a:t>Number. </a:t>
            </a:r>
            <a:r>
              <a:rPr lang="en-US" sz="1000" dirty="0"/>
              <a:t>This Cooperative </a:t>
            </a:r>
            <a:r>
              <a:rPr lang="en-US" sz="1000" dirty="0" smtClean="0"/>
              <a:t>Partner and </a:t>
            </a:r>
            <a:r>
              <a:rPr lang="en-US" sz="1000" dirty="0"/>
              <a:t>Contract Number must also be referenced on the Contract Document. Please review and make sure its there. If not, reach out to your supplier and have them add it. </a:t>
            </a:r>
          </a:p>
          <a:p>
            <a:endParaRPr lang="en-US" dirty="0"/>
          </a:p>
        </p:txBody>
      </p:sp>
    </p:spTree>
    <p:extLst>
      <p:ext uri="{BB962C8B-B14F-4D97-AF65-F5344CB8AC3E}">
        <p14:creationId xmlns:p14="http://schemas.microsoft.com/office/powerpoint/2010/main" val="22410386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3485816"/>
            <a:ext cx="5486400" cy="315591"/>
          </a:xfrm>
        </p:spPr>
        <p:txBody>
          <a:bodyPr/>
          <a:lstStyle/>
          <a:p>
            <a:r>
              <a:rPr lang="en-US" dirty="0" smtClean="0"/>
              <a:t>Is your contract part of a Formal Bid?</a:t>
            </a:r>
            <a:endParaRPr lang="en-US" dirty="0"/>
          </a:p>
        </p:txBody>
      </p:sp>
      <p:pic>
        <p:nvPicPr>
          <p:cNvPr id="5" name="Picture Placeholder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780" r="1780" b="4275"/>
          <a:stretch/>
        </p:blipFill>
        <p:spPr>
          <a:xfrm>
            <a:off x="1792288" y="459581"/>
            <a:ext cx="5486400" cy="2954179"/>
          </a:xfrm>
        </p:spPr>
      </p:pic>
      <p:sp>
        <p:nvSpPr>
          <p:cNvPr id="4" name="Text Placeholder 3"/>
          <p:cNvSpPr>
            <a:spLocks noGrp="1"/>
          </p:cNvSpPr>
          <p:nvPr>
            <p:ph type="body" sz="half" idx="2"/>
          </p:nvPr>
        </p:nvSpPr>
        <p:spPr>
          <a:xfrm>
            <a:off x="1792288" y="3732827"/>
            <a:ext cx="5486400" cy="448191"/>
          </a:xfrm>
        </p:spPr>
        <p:txBody>
          <a:bodyPr/>
          <a:lstStyle/>
          <a:p>
            <a:r>
              <a:rPr lang="en-US" sz="1000" dirty="0"/>
              <a:t>Formal Bids are required when the supplier is NOT on a cooperative contract and the total amount for contract is over $40K. Information regarding formal bids can be found on our Procurement Guidelines website here: </a:t>
            </a:r>
            <a:r>
              <a:rPr lang="en-US" sz="1000" dirty="0">
                <a:hlinkClick r:id="rId3"/>
              </a:rPr>
              <a:t>https://twu.edu/procurement/purchasing/procurement-guidelines</a:t>
            </a:r>
            <a:r>
              <a:rPr lang="en-US" sz="1000" dirty="0" smtClean="0">
                <a:hlinkClick r:id="rId3"/>
              </a:rPr>
              <a:t>/</a:t>
            </a:r>
            <a:r>
              <a:rPr lang="en-US" sz="1000" dirty="0" smtClean="0"/>
              <a:t>  </a:t>
            </a:r>
            <a:endParaRPr lang="en-US" sz="1000" dirty="0"/>
          </a:p>
          <a:p>
            <a:endParaRPr lang="en-US" dirty="0"/>
          </a:p>
        </p:txBody>
      </p:sp>
    </p:spTree>
    <p:extLst>
      <p:ext uri="{BB962C8B-B14F-4D97-AF65-F5344CB8AC3E}">
        <p14:creationId xmlns:p14="http://schemas.microsoft.com/office/powerpoint/2010/main" val="2453964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3485816"/>
            <a:ext cx="5486400" cy="315591"/>
          </a:xfrm>
        </p:spPr>
        <p:txBody>
          <a:bodyPr/>
          <a:lstStyle/>
          <a:p>
            <a:r>
              <a:rPr lang="en-US" dirty="0" smtClean="0"/>
              <a:t>Formal Bid Number (RFP)</a:t>
            </a:r>
            <a:endParaRPr lang="en-US" dirty="0"/>
          </a:p>
        </p:txBody>
      </p:sp>
      <p:pic>
        <p:nvPicPr>
          <p:cNvPr id="5" name="Picture Placeholder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734" r="1734" b="4275"/>
          <a:stretch/>
        </p:blipFill>
        <p:spPr>
          <a:xfrm>
            <a:off x="1792288" y="459581"/>
            <a:ext cx="5486400" cy="2954179"/>
          </a:xfrm>
        </p:spPr>
      </p:pic>
      <p:sp>
        <p:nvSpPr>
          <p:cNvPr id="4" name="Text Placeholder 3"/>
          <p:cNvSpPr>
            <a:spLocks noGrp="1"/>
          </p:cNvSpPr>
          <p:nvPr>
            <p:ph type="body" sz="half" idx="2"/>
          </p:nvPr>
        </p:nvSpPr>
        <p:spPr>
          <a:xfrm>
            <a:off x="1792288" y="3801407"/>
            <a:ext cx="5486400" cy="448191"/>
          </a:xfrm>
        </p:spPr>
        <p:txBody>
          <a:bodyPr/>
          <a:lstStyle/>
          <a:p>
            <a:r>
              <a:rPr lang="en-US" sz="1200" dirty="0" smtClean="0"/>
              <a:t>Enter the Formal </a:t>
            </a:r>
            <a:r>
              <a:rPr lang="en-US" sz="1200" dirty="0"/>
              <a:t>Bid </a:t>
            </a:r>
            <a:r>
              <a:rPr lang="en-US" sz="1200" dirty="0" smtClean="0"/>
              <a:t>(RFP) number </a:t>
            </a:r>
            <a:r>
              <a:rPr lang="en-US" sz="1200" dirty="0"/>
              <a:t>here. This number also needs to be referenced on the Contract Document. Please make sure it is on there. If not, reach out to the supplier and have them add it. </a:t>
            </a:r>
          </a:p>
        </p:txBody>
      </p:sp>
    </p:spTree>
    <p:extLst>
      <p:ext uri="{BB962C8B-B14F-4D97-AF65-F5344CB8AC3E}">
        <p14:creationId xmlns:p14="http://schemas.microsoft.com/office/powerpoint/2010/main" val="7190623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3485816"/>
            <a:ext cx="5486400" cy="315591"/>
          </a:xfrm>
        </p:spPr>
        <p:txBody>
          <a:bodyPr/>
          <a:lstStyle/>
          <a:p>
            <a:r>
              <a:rPr lang="en-US" dirty="0" smtClean="0"/>
              <a:t>Grant or Capital Projects</a:t>
            </a:r>
            <a:endParaRPr lang="en-US" dirty="0"/>
          </a:p>
        </p:txBody>
      </p:sp>
      <p:pic>
        <p:nvPicPr>
          <p:cNvPr id="5" name="Picture Placeholder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780" r="1780" b="3781"/>
          <a:stretch/>
        </p:blipFill>
        <p:spPr>
          <a:xfrm>
            <a:off x="1792288" y="459581"/>
            <a:ext cx="5486400" cy="2969419"/>
          </a:xfrm>
        </p:spPr>
      </p:pic>
      <p:sp>
        <p:nvSpPr>
          <p:cNvPr id="4" name="Text Placeholder 3"/>
          <p:cNvSpPr>
            <a:spLocks noGrp="1"/>
          </p:cNvSpPr>
          <p:nvPr>
            <p:ph type="body" sz="half" idx="2"/>
          </p:nvPr>
        </p:nvSpPr>
        <p:spPr>
          <a:xfrm>
            <a:off x="1792288" y="3801407"/>
            <a:ext cx="5486400" cy="448191"/>
          </a:xfrm>
        </p:spPr>
        <p:txBody>
          <a:bodyPr/>
          <a:lstStyle/>
          <a:p>
            <a:r>
              <a:rPr lang="en-US" dirty="0"/>
              <a:t>If you are using funds from a Office of Research and Sponsored Programs Grant or Capital Project, please let us know here. </a:t>
            </a:r>
          </a:p>
        </p:txBody>
      </p:sp>
    </p:spTree>
    <p:extLst>
      <p:ext uri="{BB962C8B-B14F-4D97-AF65-F5344CB8AC3E}">
        <p14:creationId xmlns:p14="http://schemas.microsoft.com/office/powerpoint/2010/main" val="37669571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Grant or Capitol Funds</a:t>
            </a:r>
            <a:endParaRPr lang="en-US" dirty="0"/>
          </a:p>
        </p:txBody>
      </p:sp>
      <p:pic>
        <p:nvPicPr>
          <p:cNvPr id="5" name="Picture Placeholder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734" r="1734" b="5509"/>
          <a:stretch/>
        </p:blipFill>
        <p:spPr>
          <a:xfrm>
            <a:off x="1792288" y="459581"/>
            <a:ext cx="5486400" cy="2916079"/>
          </a:xfrm>
        </p:spPr>
      </p:pic>
      <p:sp>
        <p:nvSpPr>
          <p:cNvPr id="4" name="Text Placeholder 3"/>
          <p:cNvSpPr>
            <a:spLocks noGrp="1"/>
          </p:cNvSpPr>
          <p:nvPr>
            <p:ph type="body" sz="half" idx="2"/>
          </p:nvPr>
        </p:nvSpPr>
        <p:spPr/>
        <p:txBody>
          <a:bodyPr/>
          <a:lstStyle/>
          <a:p>
            <a:r>
              <a:rPr lang="en-US" dirty="0"/>
              <a:t>If this is for an ORSP Funded Grant or Capital Project, please provide the project number below.</a:t>
            </a:r>
          </a:p>
        </p:txBody>
      </p:sp>
    </p:spTree>
    <p:extLst>
      <p:ext uri="{BB962C8B-B14F-4D97-AF65-F5344CB8AC3E}">
        <p14:creationId xmlns:p14="http://schemas.microsoft.com/office/powerpoint/2010/main" val="2443879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Locating our Ticketing System</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780" r="1780"/>
          <a:stretch>
            <a:fillRect/>
          </a:stretch>
        </p:blipFill>
        <p:spPr/>
      </p:pic>
      <p:sp>
        <p:nvSpPr>
          <p:cNvPr id="4" name="Text Placeholder 3"/>
          <p:cNvSpPr>
            <a:spLocks noGrp="1"/>
          </p:cNvSpPr>
          <p:nvPr>
            <p:ph type="body" sz="half" idx="2"/>
          </p:nvPr>
        </p:nvSpPr>
        <p:spPr/>
        <p:txBody>
          <a:bodyPr/>
          <a:lstStyle/>
          <a:p>
            <a:r>
              <a:rPr lang="en-US" dirty="0" smtClean="0"/>
              <a:t>Click on services</a:t>
            </a:r>
            <a:endParaRPr lang="en-US" dirty="0"/>
          </a:p>
        </p:txBody>
      </p:sp>
    </p:spTree>
    <p:extLst>
      <p:ext uri="{BB962C8B-B14F-4D97-AF65-F5344CB8AC3E}">
        <p14:creationId xmlns:p14="http://schemas.microsoft.com/office/powerpoint/2010/main" val="16961206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Oracle Cloud Chart of Accounts String</a:t>
            </a:r>
            <a:endParaRPr lang="en-US" dirty="0"/>
          </a:p>
        </p:txBody>
      </p:sp>
      <p:pic>
        <p:nvPicPr>
          <p:cNvPr id="5" name="Picture Placeholder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806" r="1806" b="2545"/>
          <a:stretch/>
        </p:blipFill>
        <p:spPr>
          <a:xfrm>
            <a:off x="1792288" y="459581"/>
            <a:ext cx="5486400" cy="3007519"/>
          </a:xfrm>
        </p:spPr>
      </p:pic>
      <p:sp>
        <p:nvSpPr>
          <p:cNvPr id="4" name="Text Placeholder 3"/>
          <p:cNvSpPr>
            <a:spLocks noGrp="1"/>
          </p:cNvSpPr>
          <p:nvPr>
            <p:ph type="body" sz="half" idx="2"/>
          </p:nvPr>
        </p:nvSpPr>
        <p:spPr>
          <a:xfrm>
            <a:off x="1792288" y="3916041"/>
            <a:ext cx="5486400" cy="448191"/>
          </a:xfrm>
        </p:spPr>
        <p:txBody>
          <a:bodyPr/>
          <a:lstStyle/>
          <a:p>
            <a:r>
              <a:rPr lang="en-US" dirty="0"/>
              <a:t>Add the Account String that the funding will be coming from. </a:t>
            </a:r>
            <a:r>
              <a:rPr lang="en-US" dirty="0" smtClean="0"/>
              <a:t>To download the Chart of Accounts, click </a:t>
            </a:r>
            <a:r>
              <a:rPr lang="en-US" dirty="0" smtClean="0">
                <a:hlinkClick r:id="rId3"/>
              </a:rPr>
              <a:t>here.</a:t>
            </a:r>
            <a:r>
              <a:rPr lang="en-US" dirty="0" smtClean="0"/>
              <a:t> </a:t>
            </a:r>
            <a:endParaRPr lang="en-US" dirty="0"/>
          </a:p>
        </p:txBody>
      </p:sp>
    </p:spTree>
    <p:extLst>
      <p:ext uri="{BB962C8B-B14F-4D97-AF65-F5344CB8AC3E}">
        <p14:creationId xmlns:p14="http://schemas.microsoft.com/office/powerpoint/2010/main" val="3233494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3558540"/>
            <a:ext cx="5486400" cy="315591"/>
          </a:xfrm>
        </p:spPr>
        <p:txBody>
          <a:bodyPr/>
          <a:lstStyle/>
          <a:p>
            <a:r>
              <a:rPr lang="en-US" dirty="0" smtClean="0"/>
              <a:t>Account Approver</a:t>
            </a:r>
            <a:endParaRPr lang="en-US" dirty="0"/>
          </a:p>
        </p:txBody>
      </p:sp>
      <p:pic>
        <p:nvPicPr>
          <p:cNvPr id="5" name="Picture Placeholder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806" r="1806" b="3040"/>
          <a:stretch/>
        </p:blipFill>
        <p:spPr>
          <a:xfrm>
            <a:off x="1792288" y="459581"/>
            <a:ext cx="5486400" cy="2992279"/>
          </a:xfrm>
        </p:spPr>
      </p:pic>
      <p:sp>
        <p:nvSpPr>
          <p:cNvPr id="4" name="Text Placeholder 3"/>
          <p:cNvSpPr>
            <a:spLocks noGrp="1"/>
          </p:cNvSpPr>
          <p:nvPr>
            <p:ph type="body" sz="half" idx="2"/>
          </p:nvPr>
        </p:nvSpPr>
        <p:spPr>
          <a:xfrm>
            <a:off x="1792288" y="3801407"/>
            <a:ext cx="5486400" cy="448191"/>
          </a:xfrm>
        </p:spPr>
        <p:txBody>
          <a:bodyPr/>
          <a:lstStyle/>
          <a:p>
            <a:r>
              <a:rPr lang="en-US" dirty="0"/>
              <a:t>For the account string provided, please select your Account Approver. You can search for Account Approver by email or name</a:t>
            </a:r>
            <a:r>
              <a:rPr lang="en-US" dirty="0" smtClean="0"/>
              <a:t>. If unsure of approver, check Chart of Accounts </a:t>
            </a:r>
            <a:r>
              <a:rPr lang="en-US" dirty="0" smtClean="0">
                <a:hlinkClick r:id="rId3"/>
              </a:rPr>
              <a:t>here</a:t>
            </a:r>
            <a:r>
              <a:rPr lang="en-US" dirty="0" smtClean="0"/>
              <a:t>.</a:t>
            </a:r>
            <a:endParaRPr lang="en-US" dirty="0"/>
          </a:p>
        </p:txBody>
      </p:sp>
    </p:spTree>
    <p:extLst>
      <p:ext uri="{BB962C8B-B14F-4D97-AF65-F5344CB8AC3E}">
        <p14:creationId xmlns:p14="http://schemas.microsoft.com/office/powerpoint/2010/main" val="21021135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3485816"/>
            <a:ext cx="5486400" cy="315591"/>
          </a:xfrm>
        </p:spPr>
        <p:txBody>
          <a:bodyPr/>
          <a:lstStyle/>
          <a:p>
            <a:r>
              <a:rPr lang="en-US" dirty="0" smtClean="0"/>
              <a:t>Contract Manager</a:t>
            </a:r>
            <a:endParaRPr lang="en-US" dirty="0"/>
          </a:p>
        </p:txBody>
      </p:sp>
      <p:pic>
        <p:nvPicPr>
          <p:cNvPr id="5" name="Picture Placeholder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713" r="1713" b="4027"/>
          <a:stretch/>
        </p:blipFill>
        <p:spPr>
          <a:xfrm>
            <a:off x="1792288" y="459581"/>
            <a:ext cx="5486400" cy="2961799"/>
          </a:xfrm>
        </p:spPr>
      </p:pic>
      <p:sp>
        <p:nvSpPr>
          <p:cNvPr id="4" name="Text Placeholder 3"/>
          <p:cNvSpPr>
            <a:spLocks noGrp="1"/>
          </p:cNvSpPr>
          <p:nvPr>
            <p:ph type="body" sz="half" idx="2"/>
          </p:nvPr>
        </p:nvSpPr>
        <p:spPr>
          <a:xfrm>
            <a:off x="1792288" y="3801407"/>
            <a:ext cx="5486400" cy="448191"/>
          </a:xfrm>
        </p:spPr>
        <p:txBody>
          <a:bodyPr/>
          <a:lstStyle/>
          <a:p>
            <a:r>
              <a:rPr lang="en-US" sz="1200" dirty="0"/>
              <a:t>The Contract Manager is responsible for reviewing and understanding the terms of the agreement. This person will be point of contact for any questions and could also be the same as the Account Approver. </a:t>
            </a:r>
          </a:p>
          <a:p>
            <a:r>
              <a:rPr lang="en-US" dirty="0"/>
              <a:t/>
            </a:r>
            <a:br>
              <a:rPr lang="en-US" dirty="0"/>
            </a:br>
            <a:endParaRPr lang="en-US" dirty="0"/>
          </a:p>
        </p:txBody>
      </p:sp>
    </p:spTree>
    <p:extLst>
      <p:ext uri="{BB962C8B-B14F-4D97-AF65-F5344CB8AC3E}">
        <p14:creationId xmlns:p14="http://schemas.microsoft.com/office/powerpoint/2010/main" val="22293474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3358320"/>
            <a:ext cx="5486400" cy="315591"/>
          </a:xfrm>
        </p:spPr>
        <p:txBody>
          <a:bodyPr/>
          <a:lstStyle/>
          <a:p>
            <a:r>
              <a:rPr lang="en-US" dirty="0" smtClean="0"/>
              <a:t>Description Box</a:t>
            </a:r>
            <a:endParaRPr lang="en-US" dirty="0"/>
          </a:p>
        </p:txBody>
      </p:sp>
      <p:pic>
        <p:nvPicPr>
          <p:cNvPr id="5" name="Picture Placeholder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806" r="1806" b="7237"/>
          <a:stretch/>
        </p:blipFill>
        <p:spPr>
          <a:xfrm>
            <a:off x="1792288" y="459581"/>
            <a:ext cx="5486400" cy="2862739"/>
          </a:xfrm>
        </p:spPr>
      </p:pic>
      <p:sp>
        <p:nvSpPr>
          <p:cNvPr id="4" name="Text Placeholder 3"/>
          <p:cNvSpPr>
            <a:spLocks noGrp="1"/>
          </p:cNvSpPr>
          <p:nvPr>
            <p:ph type="body" sz="half" idx="2"/>
          </p:nvPr>
        </p:nvSpPr>
        <p:spPr>
          <a:xfrm>
            <a:off x="1792288" y="3602315"/>
            <a:ext cx="5486400" cy="448191"/>
          </a:xfrm>
        </p:spPr>
        <p:txBody>
          <a:bodyPr/>
          <a:lstStyle/>
          <a:p>
            <a:r>
              <a:rPr lang="en-US" sz="1200" dirty="0"/>
              <a:t>This is the description box. Please provide a brief description of what this contract is for. Provide any other helpful information here as well (Waiver of Insurance Request, Multiple account strings being used and their approver names, etc.)</a:t>
            </a:r>
          </a:p>
          <a:p>
            <a:r>
              <a:rPr lang="en-US" dirty="0"/>
              <a:t/>
            </a:r>
            <a:br>
              <a:rPr lang="en-US" dirty="0"/>
            </a:br>
            <a:endParaRPr lang="en-US" dirty="0"/>
          </a:p>
        </p:txBody>
      </p:sp>
    </p:spTree>
    <p:extLst>
      <p:ext uri="{BB962C8B-B14F-4D97-AF65-F5344CB8AC3E}">
        <p14:creationId xmlns:p14="http://schemas.microsoft.com/office/powerpoint/2010/main" val="2462285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3311529"/>
            <a:ext cx="5486400" cy="315591"/>
          </a:xfrm>
        </p:spPr>
        <p:txBody>
          <a:bodyPr/>
          <a:lstStyle/>
          <a:p>
            <a:r>
              <a:rPr lang="en-US" dirty="0" smtClean="0"/>
              <a:t>Term of Contract</a:t>
            </a:r>
            <a:endParaRPr lang="en-US" dirty="0"/>
          </a:p>
        </p:txBody>
      </p:sp>
      <p:pic>
        <p:nvPicPr>
          <p:cNvPr id="5" name="Picture Placeholder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806" t="11775" r="1806" b="817"/>
          <a:stretch/>
        </p:blipFill>
        <p:spPr>
          <a:xfrm>
            <a:off x="1792288" y="449580"/>
            <a:ext cx="5486400" cy="2697480"/>
          </a:xfrm>
        </p:spPr>
      </p:pic>
      <p:sp>
        <p:nvSpPr>
          <p:cNvPr id="4" name="Text Placeholder 3"/>
          <p:cNvSpPr>
            <a:spLocks noGrp="1"/>
          </p:cNvSpPr>
          <p:nvPr>
            <p:ph type="body" sz="half" idx="2"/>
          </p:nvPr>
        </p:nvSpPr>
        <p:spPr>
          <a:xfrm>
            <a:off x="1792288" y="3791589"/>
            <a:ext cx="5486400" cy="448191"/>
          </a:xfrm>
        </p:spPr>
        <p:txBody>
          <a:bodyPr/>
          <a:lstStyle/>
          <a:p>
            <a:r>
              <a:rPr lang="en-US" sz="1100" dirty="0"/>
              <a:t>Provide start and end dates for the agreement. If the contract is for a one day event (like a guest speaker or performer), put the day of the engagement for both start and end.</a:t>
            </a:r>
          </a:p>
        </p:txBody>
      </p:sp>
    </p:spTree>
    <p:extLst>
      <p:ext uri="{BB962C8B-B14F-4D97-AF65-F5344CB8AC3E}">
        <p14:creationId xmlns:p14="http://schemas.microsoft.com/office/powerpoint/2010/main" val="196558121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Expense or Revenue Agreement</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919" r="1919"/>
          <a:stretch>
            <a:fillRect/>
          </a:stretch>
        </p:blipFill>
        <p:spPr/>
      </p:pic>
      <p:sp>
        <p:nvSpPr>
          <p:cNvPr id="4" name="Text Placeholder 3"/>
          <p:cNvSpPr>
            <a:spLocks noGrp="1"/>
          </p:cNvSpPr>
          <p:nvPr>
            <p:ph type="body" sz="half" idx="2"/>
          </p:nvPr>
        </p:nvSpPr>
        <p:spPr>
          <a:xfrm>
            <a:off x="1792288" y="3916041"/>
            <a:ext cx="5486400" cy="448191"/>
          </a:xfrm>
        </p:spPr>
        <p:txBody>
          <a:bodyPr/>
          <a:lstStyle/>
          <a:p>
            <a:r>
              <a:rPr lang="en-US" dirty="0"/>
              <a:t>If TWU is paying the Supplier, it is an expense.</a:t>
            </a:r>
          </a:p>
          <a:p>
            <a:r>
              <a:rPr lang="en-US" dirty="0"/>
              <a:t>If the Supplier is paying TWU, it is revenue. </a:t>
            </a:r>
          </a:p>
          <a:p>
            <a:r>
              <a:rPr lang="en-US" dirty="0"/>
              <a:t/>
            </a:r>
            <a:br>
              <a:rPr lang="en-US" dirty="0"/>
            </a:br>
            <a:endParaRPr lang="en-US" dirty="0"/>
          </a:p>
        </p:txBody>
      </p:sp>
    </p:spTree>
    <p:extLst>
      <p:ext uri="{BB962C8B-B14F-4D97-AF65-F5344CB8AC3E}">
        <p14:creationId xmlns:p14="http://schemas.microsoft.com/office/powerpoint/2010/main" val="273338387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Contract Amount</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919" r="1919"/>
          <a:stretch>
            <a:fillRect/>
          </a:stretch>
        </p:blipFill>
        <p:spPr/>
      </p:pic>
      <p:sp>
        <p:nvSpPr>
          <p:cNvPr id="4" name="Text Placeholder 3"/>
          <p:cNvSpPr>
            <a:spLocks noGrp="1"/>
          </p:cNvSpPr>
          <p:nvPr>
            <p:ph type="body" sz="half" idx="2"/>
          </p:nvPr>
        </p:nvSpPr>
        <p:spPr>
          <a:xfrm>
            <a:off x="1792288" y="3916041"/>
            <a:ext cx="5486400" cy="448191"/>
          </a:xfrm>
        </p:spPr>
        <p:txBody>
          <a:bodyPr/>
          <a:lstStyle/>
          <a:p>
            <a:r>
              <a:rPr lang="en-US" dirty="0" smtClean="0"/>
              <a:t>Add the TOTAL amount of the agreement. If the contract doesn’t have a cost, the amount is zero dollar. </a:t>
            </a:r>
            <a:endParaRPr lang="en-US" dirty="0"/>
          </a:p>
        </p:txBody>
      </p:sp>
    </p:spTree>
    <p:extLst>
      <p:ext uri="{BB962C8B-B14F-4D97-AF65-F5344CB8AC3E}">
        <p14:creationId xmlns:p14="http://schemas.microsoft.com/office/powerpoint/2010/main" val="47894538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Documents</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919" r="1919"/>
          <a:stretch>
            <a:fillRect/>
          </a:stretch>
        </p:blipFill>
        <p:spPr/>
      </p:pic>
      <p:sp>
        <p:nvSpPr>
          <p:cNvPr id="4" name="Text Placeholder 3"/>
          <p:cNvSpPr>
            <a:spLocks noGrp="1"/>
          </p:cNvSpPr>
          <p:nvPr>
            <p:ph type="body" sz="half" idx="2"/>
          </p:nvPr>
        </p:nvSpPr>
        <p:spPr/>
        <p:txBody>
          <a:bodyPr/>
          <a:lstStyle/>
          <a:p>
            <a:r>
              <a:rPr lang="en-US" dirty="0"/>
              <a:t>Documents </a:t>
            </a:r>
            <a:r>
              <a:rPr lang="en-US" dirty="0" smtClean="0"/>
              <a:t>must </a:t>
            </a:r>
            <a:r>
              <a:rPr lang="en-US" dirty="0"/>
              <a:t>be uploaded to the ticket when you submit.</a:t>
            </a:r>
          </a:p>
        </p:txBody>
      </p:sp>
    </p:spTree>
    <p:extLst>
      <p:ext uri="{BB962C8B-B14F-4D97-AF65-F5344CB8AC3E}">
        <p14:creationId xmlns:p14="http://schemas.microsoft.com/office/powerpoint/2010/main" val="90689204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Upload Contract Document</a:t>
            </a:r>
            <a:endParaRPr lang="en-US" dirty="0"/>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rcRect l="1919" r="1919"/>
          <a:stretch>
            <a:fillRect/>
          </a:stretch>
        </p:blipFill>
        <p:spPr/>
      </p:pic>
      <p:sp>
        <p:nvSpPr>
          <p:cNvPr id="4" name="Text Placeholder 3"/>
          <p:cNvSpPr>
            <a:spLocks noGrp="1"/>
          </p:cNvSpPr>
          <p:nvPr>
            <p:ph type="body" sz="half" idx="2"/>
          </p:nvPr>
        </p:nvSpPr>
        <p:spPr>
          <a:xfrm>
            <a:off x="1792288" y="3916041"/>
            <a:ext cx="5486400" cy="448191"/>
          </a:xfrm>
        </p:spPr>
        <p:txBody>
          <a:bodyPr/>
          <a:lstStyle/>
          <a:p>
            <a:r>
              <a:rPr lang="en-US" dirty="0"/>
              <a:t>Please attach your contract first. Once the ticket is created, you will need to upload the rest of your documentation.</a:t>
            </a:r>
          </a:p>
          <a:p>
            <a:r>
              <a:rPr lang="en-US" dirty="0"/>
              <a:t/>
            </a:r>
            <a:br>
              <a:rPr lang="en-US" dirty="0"/>
            </a:br>
            <a:endParaRPr lang="en-US" dirty="0"/>
          </a:p>
        </p:txBody>
      </p:sp>
    </p:spTree>
    <p:extLst>
      <p:ext uri="{BB962C8B-B14F-4D97-AF65-F5344CB8AC3E}">
        <p14:creationId xmlns:p14="http://schemas.microsoft.com/office/powerpoint/2010/main" val="393444501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Pause before hitting submit</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919" r="1919"/>
          <a:stretch>
            <a:fillRect/>
          </a:stretch>
        </p:blipFill>
        <p:spPr/>
      </p:pic>
      <p:sp>
        <p:nvSpPr>
          <p:cNvPr id="4" name="Text Placeholder 3"/>
          <p:cNvSpPr>
            <a:spLocks noGrp="1"/>
          </p:cNvSpPr>
          <p:nvPr>
            <p:ph type="body" sz="half" idx="2"/>
          </p:nvPr>
        </p:nvSpPr>
        <p:spPr>
          <a:xfrm>
            <a:off x="1860868" y="3916041"/>
            <a:ext cx="5486400" cy="448191"/>
          </a:xfrm>
        </p:spPr>
        <p:txBody>
          <a:bodyPr/>
          <a:lstStyle/>
          <a:p>
            <a:r>
              <a:rPr lang="en-US" sz="1050" dirty="0" smtClean="0"/>
              <a:t>Double check that all your information is correct before hitting submit. Once you submit your ticket, you CANNOT make changes. Make sure your information is complete and you have all the required documentation before proceeding.</a:t>
            </a:r>
            <a:endParaRPr lang="en-US" sz="1050" dirty="0"/>
          </a:p>
        </p:txBody>
      </p:sp>
    </p:spTree>
    <p:extLst>
      <p:ext uri="{BB962C8B-B14F-4D97-AF65-F5344CB8AC3E}">
        <p14:creationId xmlns:p14="http://schemas.microsoft.com/office/powerpoint/2010/main" val="7064717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Locating our Ticketing System	</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827" r="1827"/>
          <a:stretch>
            <a:fillRect/>
          </a:stretch>
        </p:blipFill>
        <p:spPr/>
      </p:pic>
      <p:sp>
        <p:nvSpPr>
          <p:cNvPr id="4" name="Text Placeholder 3"/>
          <p:cNvSpPr>
            <a:spLocks noGrp="1"/>
          </p:cNvSpPr>
          <p:nvPr>
            <p:ph type="body" sz="half" idx="2"/>
          </p:nvPr>
        </p:nvSpPr>
        <p:spPr/>
        <p:txBody>
          <a:bodyPr/>
          <a:lstStyle/>
          <a:p>
            <a:r>
              <a:rPr lang="en-US" dirty="0" smtClean="0"/>
              <a:t>Click on Procurement</a:t>
            </a:r>
            <a:endParaRPr lang="en-US" dirty="0"/>
          </a:p>
        </p:txBody>
      </p:sp>
    </p:spTree>
    <p:extLst>
      <p:ext uri="{BB962C8B-B14F-4D97-AF65-F5344CB8AC3E}">
        <p14:creationId xmlns:p14="http://schemas.microsoft.com/office/powerpoint/2010/main" val="8111008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3442168"/>
            <a:ext cx="5486400" cy="315591"/>
          </a:xfrm>
        </p:spPr>
        <p:txBody>
          <a:bodyPr/>
          <a:lstStyle/>
          <a:p>
            <a:r>
              <a:rPr lang="en-US" dirty="0" smtClean="0"/>
              <a:t>Ticket Confirmation Screen</a:t>
            </a:r>
            <a:endParaRPr lang="en-US" dirty="0"/>
          </a:p>
        </p:txBody>
      </p:sp>
      <p:pic>
        <p:nvPicPr>
          <p:cNvPr id="5" name="Picture Placeholder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755" r="1755" b="4769"/>
          <a:stretch/>
        </p:blipFill>
        <p:spPr>
          <a:xfrm>
            <a:off x="1792288" y="459581"/>
            <a:ext cx="5486400" cy="2938939"/>
          </a:xfrm>
        </p:spPr>
      </p:pic>
      <p:sp>
        <p:nvSpPr>
          <p:cNvPr id="4" name="Text Placeholder 3"/>
          <p:cNvSpPr>
            <a:spLocks noGrp="1"/>
          </p:cNvSpPr>
          <p:nvPr>
            <p:ph type="body" sz="half" idx="2"/>
          </p:nvPr>
        </p:nvSpPr>
        <p:spPr>
          <a:xfrm>
            <a:off x="1792288" y="3757759"/>
            <a:ext cx="5486400" cy="448191"/>
          </a:xfrm>
        </p:spPr>
        <p:txBody>
          <a:bodyPr/>
          <a:lstStyle/>
          <a:p>
            <a:r>
              <a:rPr lang="en-US" dirty="0"/>
              <a:t>You will get a confirmation screen if your ticket was submitted correctly. </a:t>
            </a:r>
            <a:r>
              <a:rPr lang="en-US" dirty="0" smtClean="0"/>
              <a:t>Keep track of your ticket number incase you need it.</a:t>
            </a:r>
            <a:endParaRPr lang="en-US" dirty="0"/>
          </a:p>
          <a:p>
            <a:r>
              <a:rPr lang="en-US" dirty="0"/>
              <a:t/>
            </a:r>
            <a:br>
              <a:rPr lang="en-US" dirty="0"/>
            </a:br>
            <a:endParaRPr lang="en-US" dirty="0"/>
          </a:p>
        </p:txBody>
      </p:sp>
    </p:spTree>
    <p:extLst>
      <p:ext uri="{BB962C8B-B14F-4D97-AF65-F5344CB8AC3E}">
        <p14:creationId xmlns:p14="http://schemas.microsoft.com/office/powerpoint/2010/main" val="99672412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3504866"/>
            <a:ext cx="5486400" cy="315591"/>
          </a:xfrm>
        </p:spPr>
        <p:txBody>
          <a:bodyPr/>
          <a:lstStyle/>
          <a:p>
            <a:r>
              <a:rPr lang="en-US" dirty="0" smtClean="0"/>
              <a:t>Confirmation Email</a:t>
            </a:r>
            <a:endParaRPr lang="en-US" dirty="0"/>
          </a:p>
        </p:txBody>
      </p:sp>
      <p:pic>
        <p:nvPicPr>
          <p:cNvPr id="5" name="Picture Placeholder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929" r="1929" b="4275"/>
          <a:stretch/>
        </p:blipFill>
        <p:spPr>
          <a:xfrm>
            <a:off x="1792288" y="459581"/>
            <a:ext cx="5486400" cy="2954179"/>
          </a:xfrm>
        </p:spPr>
      </p:pic>
      <p:sp>
        <p:nvSpPr>
          <p:cNvPr id="4" name="Text Placeholder 3"/>
          <p:cNvSpPr>
            <a:spLocks noGrp="1"/>
          </p:cNvSpPr>
          <p:nvPr>
            <p:ph type="body" sz="half" idx="2"/>
          </p:nvPr>
        </p:nvSpPr>
        <p:spPr>
          <a:xfrm>
            <a:off x="1792288" y="3801407"/>
            <a:ext cx="5486400" cy="448191"/>
          </a:xfrm>
        </p:spPr>
        <p:txBody>
          <a:bodyPr/>
          <a:lstStyle/>
          <a:p>
            <a:r>
              <a:rPr lang="en-US" dirty="0"/>
              <a:t>You will also get an email confirmation when your contract has been submitted correctly. </a:t>
            </a:r>
          </a:p>
          <a:p>
            <a:r>
              <a:rPr lang="en-US" dirty="0"/>
              <a:t/>
            </a:r>
            <a:br>
              <a:rPr lang="en-US" dirty="0"/>
            </a:br>
            <a:endParaRPr lang="en-US" dirty="0"/>
          </a:p>
        </p:txBody>
      </p:sp>
    </p:spTree>
    <p:extLst>
      <p:ext uri="{BB962C8B-B14F-4D97-AF65-F5344CB8AC3E}">
        <p14:creationId xmlns:p14="http://schemas.microsoft.com/office/powerpoint/2010/main" val="222259493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 to </a:t>
            </a:r>
            <a:r>
              <a:rPr lang="en-US" dirty="0" err="1" smtClean="0"/>
              <a:t>TeamDynamix</a:t>
            </a:r>
            <a:r>
              <a:rPr lang="en-US" dirty="0" smtClean="0"/>
              <a:t> Ticket</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2531" r="2531"/>
          <a:stretch>
            <a:fillRect/>
          </a:stretch>
        </p:blipFill>
        <p:spPr/>
      </p:pic>
      <p:sp>
        <p:nvSpPr>
          <p:cNvPr id="4" name="Text Placeholder 3"/>
          <p:cNvSpPr>
            <a:spLocks noGrp="1"/>
          </p:cNvSpPr>
          <p:nvPr>
            <p:ph type="body" sz="half" idx="2"/>
          </p:nvPr>
        </p:nvSpPr>
        <p:spPr>
          <a:xfrm>
            <a:off x="1792288" y="3801407"/>
            <a:ext cx="5486400" cy="448191"/>
          </a:xfrm>
        </p:spPr>
        <p:txBody>
          <a:bodyPr/>
          <a:lstStyle/>
          <a:p>
            <a:r>
              <a:rPr lang="en-US" dirty="0"/>
              <a:t>You can access your ticket by clicking on the link located in the confirmation email. This is super helpful and worth saving.</a:t>
            </a:r>
          </a:p>
        </p:txBody>
      </p:sp>
    </p:spTree>
    <p:extLst>
      <p:ext uri="{BB962C8B-B14F-4D97-AF65-F5344CB8AC3E}">
        <p14:creationId xmlns:p14="http://schemas.microsoft.com/office/powerpoint/2010/main" val="220187394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Supporting Documentation</a:t>
            </a:r>
            <a:endParaRPr lang="en-US" dirty="0"/>
          </a:p>
        </p:txBody>
      </p:sp>
      <p:pic>
        <p:nvPicPr>
          <p:cNvPr id="5" name="Picture Placeholder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755" r="1755" b="4522"/>
          <a:stretch/>
        </p:blipFill>
        <p:spPr>
          <a:xfrm>
            <a:off x="1792288" y="459581"/>
            <a:ext cx="5486400" cy="2946559"/>
          </a:xfrm>
        </p:spPr>
      </p:pic>
      <p:sp>
        <p:nvSpPr>
          <p:cNvPr id="4" name="Text Placeholder 3"/>
          <p:cNvSpPr>
            <a:spLocks noGrp="1"/>
          </p:cNvSpPr>
          <p:nvPr>
            <p:ph type="body" sz="half" idx="2"/>
          </p:nvPr>
        </p:nvSpPr>
        <p:spPr>
          <a:xfrm>
            <a:off x="1792288" y="3916041"/>
            <a:ext cx="5486400" cy="448191"/>
          </a:xfrm>
        </p:spPr>
        <p:txBody>
          <a:bodyPr/>
          <a:lstStyle/>
          <a:p>
            <a:r>
              <a:rPr lang="en-US" dirty="0"/>
              <a:t>To add the rest of your Supporting Documentation, click on “View the request you just created”</a:t>
            </a:r>
          </a:p>
          <a:p>
            <a:r>
              <a:rPr lang="en-US" dirty="0"/>
              <a:t/>
            </a:r>
            <a:br>
              <a:rPr lang="en-US" dirty="0"/>
            </a:br>
            <a:endParaRPr lang="en-US" dirty="0"/>
          </a:p>
        </p:txBody>
      </p:sp>
    </p:spTree>
    <p:extLst>
      <p:ext uri="{BB962C8B-B14F-4D97-AF65-F5344CB8AC3E}">
        <p14:creationId xmlns:p14="http://schemas.microsoft.com/office/powerpoint/2010/main" val="173937746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documents to ticket</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852" r="1852"/>
          <a:stretch>
            <a:fillRect/>
          </a:stretch>
        </p:blipFill>
        <p:spPr/>
      </p:pic>
      <p:sp>
        <p:nvSpPr>
          <p:cNvPr id="4" name="Text Placeholder 3"/>
          <p:cNvSpPr>
            <a:spLocks noGrp="1"/>
          </p:cNvSpPr>
          <p:nvPr>
            <p:ph type="body" sz="half" idx="2"/>
          </p:nvPr>
        </p:nvSpPr>
        <p:spPr>
          <a:xfrm>
            <a:off x="1792288" y="3801407"/>
            <a:ext cx="5486400" cy="448191"/>
          </a:xfrm>
        </p:spPr>
        <p:txBody>
          <a:bodyPr/>
          <a:lstStyle/>
          <a:p>
            <a:r>
              <a:rPr lang="en-US" sz="1100" dirty="0"/>
              <a:t>You can add the rest of your supporting documentation here. You can add documents by clicking the ‘+’ or by dragging and dropping to the Attachments Section on the right</a:t>
            </a:r>
            <a:r>
              <a:rPr lang="en-US" sz="1100" dirty="0" smtClean="0"/>
              <a:t>. We recommend clicking ‘+’ for larger documents.</a:t>
            </a:r>
            <a:endParaRPr lang="en-US" sz="1100" dirty="0"/>
          </a:p>
          <a:p>
            <a:r>
              <a:rPr lang="en-US" dirty="0"/>
              <a:t/>
            </a:r>
            <a:br>
              <a:rPr lang="en-US" dirty="0"/>
            </a:br>
            <a:endParaRPr lang="en-US" dirty="0"/>
          </a:p>
        </p:txBody>
      </p:sp>
    </p:spTree>
    <p:extLst>
      <p:ext uri="{BB962C8B-B14F-4D97-AF65-F5344CB8AC3E}">
        <p14:creationId xmlns:p14="http://schemas.microsoft.com/office/powerpoint/2010/main" val="226450119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3829050"/>
            <a:ext cx="5486400" cy="315591"/>
          </a:xfrm>
        </p:spPr>
        <p:txBody>
          <a:bodyPr/>
          <a:lstStyle/>
          <a:p>
            <a:r>
              <a:rPr lang="en-US" dirty="0" smtClean="0"/>
              <a:t>Not sure what else you need to upload?</a:t>
            </a:r>
            <a:endParaRPr lang="en-US" dirty="0"/>
          </a:p>
        </p:txBody>
      </p:sp>
      <p:pic>
        <p:nvPicPr>
          <p:cNvPr id="6" name="Picture 5"/>
          <p:cNvPicPr>
            <a:picLocks noChangeAspect="1"/>
          </p:cNvPicPr>
          <p:nvPr/>
        </p:nvPicPr>
        <p:blipFill>
          <a:blip r:embed="rId2"/>
          <a:stretch>
            <a:fillRect/>
          </a:stretch>
        </p:blipFill>
        <p:spPr>
          <a:xfrm>
            <a:off x="2381922" y="484898"/>
            <a:ext cx="4132225" cy="3006090"/>
          </a:xfrm>
          <a:prstGeom prst="rect">
            <a:avLst/>
          </a:prstGeom>
        </p:spPr>
      </p:pic>
    </p:spTree>
    <p:extLst>
      <p:ext uri="{BB962C8B-B14F-4D97-AF65-F5344CB8AC3E}">
        <p14:creationId xmlns:p14="http://schemas.microsoft.com/office/powerpoint/2010/main" val="394089687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Supporting Documentation Breakdown!</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780" r="1780"/>
          <a:stretch>
            <a:fillRect/>
          </a:stretch>
        </p:blipFill>
        <p:spPr/>
      </p:pic>
      <p:sp>
        <p:nvSpPr>
          <p:cNvPr id="4" name="Text Placeholder 3"/>
          <p:cNvSpPr>
            <a:spLocks noGrp="1"/>
          </p:cNvSpPr>
          <p:nvPr>
            <p:ph type="body" sz="half" idx="2"/>
          </p:nvPr>
        </p:nvSpPr>
        <p:spPr>
          <a:xfrm>
            <a:off x="1792288" y="3916041"/>
            <a:ext cx="5486400" cy="448191"/>
          </a:xfrm>
        </p:spPr>
        <p:txBody>
          <a:bodyPr/>
          <a:lstStyle/>
          <a:p>
            <a:r>
              <a:rPr lang="en-US" dirty="0"/>
              <a:t>There was! Supporting Documentation Breakdown is located on the landing page.</a:t>
            </a:r>
          </a:p>
        </p:txBody>
      </p:sp>
    </p:spTree>
    <p:extLst>
      <p:ext uri="{BB962C8B-B14F-4D97-AF65-F5344CB8AC3E}">
        <p14:creationId xmlns:p14="http://schemas.microsoft.com/office/powerpoint/2010/main" val="146622680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lvl="0"/>
            <a:r>
              <a:rPr lang="en-US" dirty="0"/>
              <a:t>Naming of Documents</a:t>
            </a:r>
          </a:p>
        </p:txBody>
      </p:sp>
      <p:sp>
        <p:nvSpPr>
          <p:cNvPr id="6" name="Content Placeholder 5"/>
          <p:cNvSpPr>
            <a:spLocks noGrp="1"/>
          </p:cNvSpPr>
          <p:nvPr>
            <p:ph idx="1"/>
          </p:nvPr>
        </p:nvSpPr>
        <p:spPr/>
        <p:txBody>
          <a:bodyPr/>
          <a:lstStyle/>
          <a:p>
            <a:pPr marL="0" indent="0">
              <a:buNone/>
            </a:pPr>
            <a:r>
              <a:rPr lang="en-US" sz="1400" dirty="0" smtClean="0"/>
              <a:t>Keep </a:t>
            </a:r>
            <a:r>
              <a:rPr lang="en-US" sz="1400" dirty="0"/>
              <a:t>it clean simple and informative. </a:t>
            </a:r>
          </a:p>
          <a:p>
            <a:pPr lvl="1"/>
            <a:r>
              <a:rPr lang="en-US" sz="1200" dirty="0"/>
              <a:t>For Example:</a:t>
            </a:r>
          </a:p>
          <a:p>
            <a:pPr lvl="2"/>
            <a:r>
              <a:rPr lang="en-US" sz="1200" dirty="0"/>
              <a:t>Contract – Supplier Name</a:t>
            </a:r>
          </a:p>
          <a:p>
            <a:pPr lvl="2"/>
            <a:r>
              <a:rPr lang="en-US" sz="1200" dirty="0"/>
              <a:t>Guest Lecturer Agreement – Supplier Name – Date of Event</a:t>
            </a:r>
          </a:p>
          <a:p>
            <a:pPr lvl="2"/>
            <a:r>
              <a:rPr lang="en-US" sz="1200" dirty="0"/>
              <a:t>Name of Supplier – Project Name – Project Number</a:t>
            </a:r>
          </a:p>
          <a:p>
            <a:pPr lvl="2"/>
            <a:r>
              <a:rPr lang="en-US" sz="1200" dirty="0"/>
              <a:t>Risk Assessment – Supplier Name</a:t>
            </a:r>
          </a:p>
          <a:p>
            <a:pPr lvl="2"/>
            <a:r>
              <a:rPr lang="en-US" sz="1200" dirty="0"/>
              <a:t>1295 – Supplier Name</a:t>
            </a:r>
          </a:p>
          <a:p>
            <a:pPr lvl="1"/>
            <a:r>
              <a:rPr lang="en-US" sz="1200" dirty="0"/>
              <a:t>What not to send in</a:t>
            </a:r>
          </a:p>
          <a:p>
            <a:pPr lvl="2"/>
            <a:r>
              <a:rPr lang="en-US" sz="1200" dirty="0"/>
              <a:t>124356785u6ytrewdfsgh.pdf</a:t>
            </a:r>
          </a:p>
          <a:p>
            <a:pPr lvl="2"/>
            <a:r>
              <a:rPr lang="en-US" sz="1200" dirty="0"/>
              <a:t>This_Name_is_so_long_its_going_to_break_my_hard_drive_when_I_try_to_save_this…. </a:t>
            </a:r>
          </a:p>
          <a:p>
            <a:pPr lvl="2"/>
            <a:r>
              <a:rPr lang="en-US" sz="1200" dirty="0" smtClean="0"/>
              <a:t>Untitled1.doc</a:t>
            </a:r>
            <a:endParaRPr lang="en-US" sz="1200" dirty="0"/>
          </a:p>
          <a:p>
            <a:pPr marL="0" indent="0">
              <a:buNone/>
            </a:pPr>
            <a:r>
              <a:rPr lang="en-US" sz="2000" dirty="0" smtClean="0"/>
              <a:t>Each piece needs to be uploaded </a:t>
            </a:r>
            <a:r>
              <a:rPr lang="en-US" sz="2000" u="sng" dirty="0" smtClean="0"/>
              <a:t>separately</a:t>
            </a:r>
            <a:r>
              <a:rPr lang="en-US" sz="2000" dirty="0" smtClean="0"/>
              <a:t>. </a:t>
            </a:r>
            <a:r>
              <a:rPr lang="en-US" sz="2000" dirty="0"/>
              <a:t>Do not send in one giant file will all your documents. </a:t>
            </a:r>
            <a:r>
              <a:rPr lang="en-US" sz="2000" dirty="0" smtClean="0"/>
              <a:t>Your ticket will be returned.</a:t>
            </a:r>
          </a:p>
        </p:txBody>
      </p:sp>
    </p:spTree>
    <p:extLst>
      <p:ext uri="{BB962C8B-B14F-4D97-AF65-F5344CB8AC3E}">
        <p14:creationId xmlns:p14="http://schemas.microsoft.com/office/powerpoint/2010/main" val="12346453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 to your Ticket!</a:t>
            </a:r>
            <a:endParaRPr lang="en-US" dirty="0"/>
          </a:p>
        </p:txBody>
      </p:sp>
      <p:pic>
        <p:nvPicPr>
          <p:cNvPr id="5" name="Picture Placeholder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562" r="1562" b="2545"/>
          <a:stretch/>
        </p:blipFill>
        <p:spPr>
          <a:xfrm>
            <a:off x="1792288" y="459581"/>
            <a:ext cx="5486400" cy="3007519"/>
          </a:xfrm>
        </p:spPr>
      </p:pic>
      <p:sp>
        <p:nvSpPr>
          <p:cNvPr id="4" name="Text Placeholder 3"/>
          <p:cNvSpPr>
            <a:spLocks noGrp="1"/>
          </p:cNvSpPr>
          <p:nvPr>
            <p:ph type="body" sz="half" idx="2"/>
          </p:nvPr>
        </p:nvSpPr>
        <p:spPr>
          <a:xfrm>
            <a:off x="1792288" y="3925804"/>
            <a:ext cx="5486400" cy="448191"/>
          </a:xfrm>
        </p:spPr>
        <p:txBody>
          <a:bodyPr/>
          <a:lstStyle/>
          <a:p>
            <a:r>
              <a:rPr lang="en-US" dirty="0" smtClean="0"/>
              <a:t>Here </a:t>
            </a:r>
            <a:r>
              <a:rPr lang="en-US" dirty="0"/>
              <a:t>you can see all the details you entered as well as all the documents. </a:t>
            </a:r>
          </a:p>
          <a:p>
            <a:r>
              <a:rPr lang="en-US" dirty="0"/>
              <a:t/>
            </a:r>
            <a:br>
              <a:rPr lang="en-US" dirty="0"/>
            </a:br>
            <a:endParaRPr lang="en-US" dirty="0"/>
          </a:p>
        </p:txBody>
      </p:sp>
    </p:spTree>
    <p:extLst>
      <p:ext uri="{BB962C8B-B14F-4D97-AF65-F5344CB8AC3E}">
        <p14:creationId xmlns:p14="http://schemas.microsoft.com/office/powerpoint/2010/main" val="420794160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Ticket Status</a:t>
            </a:r>
            <a:endParaRPr lang="en-US" dirty="0"/>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l="1562" r="1562"/>
          <a:stretch>
            <a:fillRect/>
          </a:stretch>
        </p:blipFill>
        <p:spPr/>
      </p:pic>
      <p:sp>
        <p:nvSpPr>
          <p:cNvPr id="4" name="Text Placeholder 3"/>
          <p:cNvSpPr>
            <a:spLocks noGrp="1"/>
          </p:cNvSpPr>
          <p:nvPr>
            <p:ph type="body" sz="half" idx="2"/>
          </p:nvPr>
        </p:nvSpPr>
        <p:spPr>
          <a:xfrm>
            <a:off x="1792288" y="3908319"/>
            <a:ext cx="5486400" cy="448191"/>
          </a:xfrm>
        </p:spPr>
        <p:txBody>
          <a:bodyPr/>
          <a:lstStyle/>
          <a:p>
            <a:r>
              <a:rPr lang="en-US" dirty="0" smtClean="0"/>
              <a:t>Here you can see the status of your ticket. This status will be updated through the contract routing process</a:t>
            </a:r>
            <a:endParaRPr lang="en-US" dirty="0"/>
          </a:p>
        </p:txBody>
      </p:sp>
    </p:spTree>
    <p:extLst>
      <p:ext uri="{BB962C8B-B14F-4D97-AF65-F5344CB8AC3E}">
        <p14:creationId xmlns:p14="http://schemas.microsoft.com/office/powerpoint/2010/main" val="389829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Locating our Ticketing System	</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827" r="1827"/>
          <a:stretch>
            <a:fillRect/>
          </a:stretch>
        </p:blipFill>
        <p:spPr/>
      </p:pic>
      <p:sp>
        <p:nvSpPr>
          <p:cNvPr id="4" name="Text Placeholder 3"/>
          <p:cNvSpPr>
            <a:spLocks noGrp="1"/>
          </p:cNvSpPr>
          <p:nvPr>
            <p:ph type="body" sz="half" idx="2"/>
          </p:nvPr>
        </p:nvSpPr>
        <p:spPr/>
        <p:txBody>
          <a:bodyPr/>
          <a:lstStyle/>
          <a:p>
            <a:r>
              <a:rPr lang="en-US" dirty="0" smtClean="0"/>
              <a:t>Click on Contract Routing Request</a:t>
            </a:r>
            <a:endParaRPr lang="en-US" dirty="0"/>
          </a:p>
        </p:txBody>
      </p:sp>
    </p:spTree>
    <p:extLst>
      <p:ext uri="{BB962C8B-B14F-4D97-AF65-F5344CB8AC3E}">
        <p14:creationId xmlns:p14="http://schemas.microsoft.com/office/powerpoint/2010/main" val="37472751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Workflow Steps</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562" r="1562"/>
          <a:stretch>
            <a:fillRect/>
          </a:stretch>
        </p:blipFill>
        <p:spPr/>
      </p:pic>
      <p:sp>
        <p:nvSpPr>
          <p:cNvPr id="4" name="Text Placeholder 3"/>
          <p:cNvSpPr>
            <a:spLocks noGrp="1"/>
          </p:cNvSpPr>
          <p:nvPr>
            <p:ph type="body" sz="half" idx="2"/>
          </p:nvPr>
        </p:nvSpPr>
        <p:spPr>
          <a:xfrm>
            <a:off x="1792288" y="3801407"/>
            <a:ext cx="5486400" cy="448191"/>
          </a:xfrm>
        </p:spPr>
        <p:txBody>
          <a:bodyPr/>
          <a:lstStyle/>
          <a:p>
            <a:r>
              <a:rPr lang="en-US" dirty="0" smtClean="0"/>
              <a:t>This will show you what area will be reviewing your agreement and where it is in the review process.</a:t>
            </a:r>
            <a:endParaRPr lang="en-US" dirty="0"/>
          </a:p>
        </p:txBody>
      </p:sp>
    </p:spTree>
    <p:extLst>
      <p:ext uri="{BB962C8B-B14F-4D97-AF65-F5344CB8AC3E}">
        <p14:creationId xmlns:p14="http://schemas.microsoft.com/office/powerpoint/2010/main" val="265090023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3426928"/>
            <a:ext cx="5486400" cy="315591"/>
          </a:xfrm>
        </p:spPr>
        <p:txBody>
          <a:bodyPr/>
          <a:lstStyle/>
          <a:p>
            <a:r>
              <a:rPr lang="en-US" dirty="0" smtClean="0"/>
              <a:t>Your Feed</a:t>
            </a:r>
            <a:endParaRPr lang="en-US" dirty="0"/>
          </a:p>
        </p:txBody>
      </p:sp>
      <p:pic>
        <p:nvPicPr>
          <p:cNvPr id="5" name="Picture Placeholder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755" r="1755" b="5756"/>
          <a:stretch/>
        </p:blipFill>
        <p:spPr>
          <a:xfrm>
            <a:off x="1792288" y="459581"/>
            <a:ext cx="5486400" cy="2908459"/>
          </a:xfrm>
        </p:spPr>
      </p:pic>
      <p:sp>
        <p:nvSpPr>
          <p:cNvPr id="4" name="Text Placeholder 3"/>
          <p:cNvSpPr>
            <a:spLocks noGrp="1"/>
          </p:cNvSpPr>
          <p:nvPr>
            <p:ph type="body" sz="half" idx="2"/>
          </p:nvPr>
        </p:nvSpPr>
        <p:spPr>
          <a:xfrm>
            <a:off x="1792288" y="3687107"/>
            <a:ext cx="5486400" cy="448191"/>
          </a:xfrm>
        </p:spPr>
        <p:txBody>
          <a:bodyPr/>
          <a:lstStyle/>
          <a:p>
            <a:r>
              <a:rPr lang="en-US" dirty="0"/>
              <a:t>At the bottom of the ticket, you can read comments and updates from approvers. Action items that need correction </a:t>
            </a:r>
            <a:r>
              <a:rPr lang="en-US" dirty="0" smtClean="0"/>
              <a:t>and all questions should </a:t>
            </a:r>
            <a:r>
              <a:rPr lang="en-US" dirty="0"/>
              <a:t>be addressed here. </a:t>
            </a:r>
          </a:p>
          <a:p>
            <a:r>
              <a:rPr lang="en-US" dirty="0"/>
              <a:t/>
            </a:r>
            <a:br>
              <a:rPr lang="en-US" dirty="0"/>
            </a:br>
            <a:endParaRPr lang="en-US" dirty="0"/>
          </a:p>
        </p:txBody>
      </p:sp>
    </p:spTree>
    <p:extLst>
      <p:ext uri="{BB962C8B-B14F-4D97-AF65-F5344CB8AC3E}">
        <p14:creationId xmlns:p14="http://schemas.microsoft.com/office/powerpoint/2010/main" val="327215405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3442654"/>
            <a:ext cx="5486400" cy="315591"/>
          </a:xfrm>
        </p:spPr>
        <p:txBody>
          <a:bodyPr/>
          <a:lstStyle/>
          <a:p>
            <a:r>
              <a:rPr lang="en-US" sz="1600" dirty="0" smtClean="0"/>
              <a:t>Adding comments and uploading documents</a:t>
            </a:r>
            <a:endParaRPr lang="en-US" sz="1600" dirty="0"/>
          </a:p>
        </p:txBody>
      </p:sp>
      <p:pic>
        <p:nvPicPr>
          <p:cNvPr id="5" name="Picture Placeholder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755" r="1755" b="4027"/>
          <a:stretch/>
        </p:blipFill>
        <p:spPr>
          <a:xfrm>
            <a:off x="1792288" y="459581"/>
            <a:ext cx="5486400" cy="2961799"/>
          </a:xfrm>
        </p:spPr>
      </p:pic>
      <p:sp>
        <p:nvSpPr>
          <p:cNvPr id="4" name="Text Placeholder 3"/>
          <p:cNvSpPr>
            <a:spLocks noGrp="1"/>
          </p:cNvSpPr>
          <p:nvPr>
            <p:ph type="body" sz="half" idx="2"/>
          </p:nvPr>
        </p:nvSpPr>
        <p:spPr>
          <a:xfrm>
            <a:off x="1792288" y="3758245"/>
            <a:ext cx="5486400" cy="448191"/>
          </a:xfrm>
        </p:spPr>
        <p:txBody>
          <a:bodyPr/>
          <a:lstStyle/>
          <a:p>
            <a:r>
              <a:rPr lang="en-US" sz="1050" dirty="0"/>
              <a:t>It is </a:t>
            </a:r>
            <a:r>
              <a:rPr lang="en-US" sz="1050" b="1" u="sng" dirty="0"/>
              <a:t>extremely</a:t>
            </a:r>
            <a:r>
              <a:rPr lang="en-US" sz="1050" dirty="0"/>
              <a:t> important to notify approvers when you make a comment or upload documents to the ticket. To make a comment and notify your approver, use the comment button. Do not comment directly to another comment. There isn’t a notify option.</a:t>
            </a:r>
          </a:p>
          <a:p>
            <a:r>
              <a:rPr lang="en-US" sz="1050" dirty="0"/>
              <a:t/>
            </a:r>
            <a:br>
              <a:rPr lang="en-US" sz="1050" dirty="0"/>
            </a:br>
            <a:endParaRPr lang="en-US" sz="1050" dirty="0"/>
          </a:p>
        </p:txBody>
      </p:sp>
    </p:spTree>
    <p:extLst>
      <p:ext uri="{BB962C8B-B14F-4D97-AF65-F5344CB8AC3E}">
        <p14:creationId xmlns:p14="http://schemas.microsoft.com/office/powerpoint/2010/main" val="153761160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Notify</a:t>
            </a:r>
            <a:endParaRPr lang="en-US" dirty="0"/>
          </a:p>
        </p:txBody>
      </p:sp>
      <p:pic>
        <p:nvPicPr>
          <p:cNvPr id="5" name="Picture Placeholder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612" r="1612" b="2299"/>
          <a:stretch/>
        </p:blipFill>
        <p:spPr>
          <a:xfrm>
            <a:off x="1792288" y="459581"/>
            <a:ext cx="5486400" cy="3015139"/>
          </a:xfrm>
        </p:spPr>
      </p:pic>
      <p:sp>
        <p:nvSpPr>
          <p:cNvPr id="4" name="Text Placeholder 3"/>
          <p:cNvSpPr>
            <a:spLocks noGrp="1"/>
          </p:cNvSpPr>
          <p:nvPr>
            <p:ph type="body" sz="half" idx="2"/>
          </p:nvPr>
        </p:nvSpPr>
        <p:spPr>
          <a:xfrm>
            <a:off x="1792288" y="3857863"/>
            <a:ext cx="5486400" cy="448191"/>
          </a:xfrm>
        </p:spPr>
        <p:txBody>
          <a:bodyPr/>
          <a:lstStyle/>
          <a:p>
            <a:r>
              <a:rPr lang="en-US" dirty="0"/>
              <a:t>After clicking the comment button, select who you want to notify. </a:t>
            </a:r>
          </a:p>
          <a:p>
            <a:r>
              <a:rPr lang="en-US" dirty="0"/>
              <a:t/>
            </a:r>
            <a:br>
              <a:rPr lang="en-US" dirty="0"/>
            </a:br>
            <a:endParaRPr lang="en-US" dirty="0"/>
          </a:p>
        </p:txBody>
      </p:sp>
    </p:spTree>
    <p:extLst>
      <p:ext uri="{BB962C8B-B14F-4D97-AF65-F5344CB8AC3E}">
        <p14:creationId xmlns:p14="http://schemas.microsoft.com/office/powerpoint/2010/main" val="193116156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3539490"/>
            <a:ext cx="5486400" cy="315591"/>
          </a:xfrm>
        </p:spPr>
        <p:txBody>
          <a:bodyPr/>
          <a:lstStyle/>
          <a:p>
            <a:r>
              <a:rPr lang="en-US" dirty="0" smtClean="0"/>
              <a:t>Select who needs to be notified</a:t>
            </a:r>
            <a:endParaRPr lang="en-US" dirty="0"/>
          </a:p>
        </p:txBody>
      </p:sp>
      <p:pic>
        <p:nvPicPr>
          <p:cNvPr id="5" name="Picture Placeholder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802" t="1" r="1802" b="1805"/>
          <a:stretch/>
        </p:blipFill>
        <p:spPr>
          <a:xfrm>
            <a:off x="1792288" y="459581"/>
            <a:ext cx="5486400" cy="3030379"/>
          </a:xfrm>
        </p:spPr>
      </p:pic>
      <p:sp>
        <p:nvSpPr>
          <p:cNvPr id="4" name="Text Placeholder 3"/>
          <p:cNvSpPr>
            <a:spLocks noGrp="1"/>
          </p:cNvSpPr>
          <p:nvPr>
            <p:ph type="body" sz="half" idx="2"/>
          </p:nvPr>
        </p:nvSpPr>
        <p:spPr>
          <a:xfrm>
            <a:off x="1792288" y="3801407"/>
            <a:ext cx="5486400" cy="448191"/>
          </a:xfrm>
        </p:spPr>
        <p:txBody>
          <a:bodyPr/>
          <a:lstStyle/>
          <a:p>
            <a:r>
              <a:rPr lang="en-US" sz="1200" dirty="0"/>
              <a:t>You can select multiple people to notify. The Procurement Group is the Contract team (Kate Stokes and Jenny Keele). We will be on every </a:t>
            </a:r>
            <a:r>
              <a:rPr lang="en-US" sz="1200" dirty="0" smtClean="0"/>
              <a:t>ticket</a:t>
            </a:r>
            <a:endParaRPr lang="en-US" sz="1200" dirty="0"/>
          </a:p>
          <a:p>
            <a:r>
              <a:rPr lang="en-US" dirty="0"/>
              <a:t/>
            </a:r>
            <a:br>
              <a:rPr lang="en-US" dirty="0"/>
            </a:br>
            <a:endParaRPr lang="en-US" dirty="0"/>
          </a:p>
        </p:txBody>
      </p:sp>
    </p:spTree>
    <p:extLst>
      <p:ext uri="{BB962C8B-B14F-4D97-AF65-F5344CB8AC3E}">
        <p14:creationId xmlns:p14="http://schemas.microsoft.com/office/powerpoint/2010/main" val="28022334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Comments</a:t>
            </a:r>
            <a:endParaRPr lang="en-US" dirty="0"/>
          </a:p>
        </p:txBody>
      </p:sp>
      <p:pic>
        <p:nvPicPr>
          <p:cNvPr id="5" name="Picture Placeholder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667" t="-1" r="1667" b="2053"/>
          <a:stretch/>
        </p:blipFill>
        <p:spPr>
          <a:xfrm>
            <a:off x="1792288" y="459581"/>
            <a:ext cx="5486400" cy="3022759"/>
          </a:xfrm>
        </p:spPr>
      </p:pic>
      <p:sp>
        <p:nvSpPr>
          <p:cNvPr id="4" name="Text Placeholder 3"/>
          <p:cNvSpPr>
            <a:spLocks noGrp="1"/>
          </p:cNvSpPr>
          <p:nvPr>
            <p:ph type="body" sz="half" idx="2"/>
          </p:nvPr>
        </p:nvSpPr>
        <p:spPr>
          <a:xfrm>
            <a:off x="1792288" y="3801407"/>
            <a:ext cx="5486400" cy="448191"/>
          </a:xfrm>
        </p:spPr>
        <p:txBody>
          <a:bodyPr/>
          <a:lstStyle/>
          <a:p>
            <a:r>
              <a:rPr lang="en-US" sz="1100" dirty="0"/>
              <a:t>Make your comments below and hit save. If you are uploading a document to the ticket, please comment and notify the Procurement Group. We will not be notified that you have uploaded your document unless you comment and notify us.</a:t>
            </a:r>
          </a:p>
          <a:p>
            <a:r>
              <a:rPr lang="en-US" dirty="0"/>
              <a:t/>
            </a:r>
            <a:br>
              <a:rPr lang="en-US" dirty="0"/>
            </a:br>
            <a:endParaRPr lang="en-US" dirty="0"/>
          </a:p>
        </p:txBody>
      </p:sp>
    </p:spTree>
    <p:extLst>
      <p:ext uri="{BB962C8B-B14F-4D97-AF65-F5344CB8AC3E}">
        <p14:creationId xmlns:p14="http://schemas.microsoft.com/office/powerpoint/2010/main" val="395848900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Notifications going to Junk/Spam</a:t>
            </a:r>
            <a:endParaRPr lang="en-US" dirty="0"/>
          </a:p>
        </p:txBody>
      </p:sp>
      <p:sp>
        <p:nvSpPr>
          <p:cNvPr id="6" name="Content Placeholder 5"/>
          <p:cNvSpPr>
            <a:spLocks noGrp="1"/>
          </p:cNvSpPr>
          <p:nvPr>
            <p:ph idx="1"/>
          </p:nvPr>
        </p:nvSpPr>
        <p:spPr/>
        <p:txBody>
          <a:bodyPr/>
          <a:lstStyle/>
          <a:p>
            <a:pPr marL="0" indent="0">
              <a:buNone/>
            </a:pPr>
            <a:r>
              <a:rPr lang="en-US" sz="1100" b="1" dirty="0"/>
              <a:t>For Windows PC:</a:t>
            </a:r>
            <a:endParaRPr lang="en-US" sz="1100" dirty="0"/>
          </a:p>
          <a:p>
            <a:r>
              <a:rPr lang="en-US" sz="1100" dirty="0"/>
              <a:t>Open Outlook and navigate to "File."</a:t>
            </a:r>
          </a:p>
          <a:p>
            <a:pPr lvl="0"/>
            <a:r>
              <a:rPr lang="en-US" sz="1100" dirty="0"/>
              <a:t>Select "Manage Rules &amp; Alerts."</a:t>
            </a:r>
          </a:p>
          <a:p>
            <a:pPr lvl="0"/>
            <a:r>
              <a:rPr lang="en-US" sz="1100" dirty="0"/>
              <a:t>Ensure that TDX is on the approved whitelist.</a:t>
            </a:r>
          </a:p>
          <a:p>
            <a:pPr lvl="0"/>
            <a:r>
              <a:rPr lang="en-US" sz="1100" dirty="0"/>
              <a:t>Check the box next to any rule that might be impacting email routing.</a:t>
            </a:r>
          </a:p>
          <a:p>
            <a:pPr lvl="0"/>
            <a:r>
              <a:rPr lang="en-US" sz="1100" dirty="0"/>
              <a:t>Click "Change Rule," choose the type of change needed, and follow the on-screen instructions.</a:t>
            </a:r>
          </a:p>
          <a:p>
            <a:pPr marL="0" indent="0">
              <a:buNone/>
            </a:pPr>
            <a:r>
              <a:rPr lang="en-US" sz="1100" b="1" dirty="0"/>
              <a:t>For Mac:</a:t>
            </a:r>
            <a:endParaRPr lang="en-US" sz="1100" dirty="0"/>
          </a:p>
          <a:p>
            <a:pPr lvl="0"/>
            <a:r>
              <a:rPr lang="en-US" sz="1100" dirty="0"/>
              <a:t>Click on "Home" in the upper left corner.</a:t>
            </a:r>
          </a:p>
          <a:p>
            <a:pPr lvl="0"/>
            <a:r>
              <a:rPr lang="en-US" sz="1100" dirty="0"/>
              <a:t>Locate and click on the "Rules" icon.</a:t>
            </a:r>
          </a:p>
          <a:p>
            <a:pPr lvl="0"/>
            <a:r>
              <a:rPr lang="en-US" sz="1100" dirty="0"/>
              <a:t>Choose "Edit Rules" under the "Rules" icon.</a:t>
            </a:r>
          </a:p>
          <a:p>
            <a:pPr lvl="0"/>
            <a:r>
              <a:rPr lang="en-US" sz="1100" dirty="0"/>
              <a:t>Confirm TDX is on the approved whitelist.</a:t>
            </a:r>
          </a:p>
          <a:p>
            <a:pPr lvl="0"/>
            <a:r>
              <a:rPr lang="en-US" sz="1100" dirty="0"/>
              <a:t>Follow the on-screen instructions to add, edit, or delete Outlook email rules.</a:t>
            </a:r>
          </a:p>
          <a:p>
            <a:pPr marL="0" indent="0">
              <a:buNone/>
            </a:pPr>
            <a:endParaRPr lang="en-US" sz="1100" dirty="0" smtClean="0"/>
          </a:p>
          <a:p>
            <a:pPr marL="0" indent="0">
              <a:buNone/>
            </a:pPr>
            <a:r>
              <a:rPr lang="en-US" sz="1100" dirty="0" smtClean="0"/>
              <a:t>If </a:t>
            </a:r>
            <a:r>
              <a:rPr lang="en-US" sz="1100" dirty="0"/>
              <a:t>users encounter any challenges or if the issue persists, I encourage them to reach out to the service desk for guidance (940) 898-3971. They are equipped to provide additional assistance and ensure a smooth resolution.</a:t>
            </a:r>
          </a:p>
          <a:p>
            <a:endParaRPr lang="en-US" dirty="0"/>
          </a:p>
        </p:txBody>
      </p:sp>
    </p:spTree>
    <p:extLst>
      <p:ext uri="{BB962C8B-B14F-4D97-AF65-F5344CB8AC3E}">
        <p14:creationId xmlns:p14="http://schemas.microsoft.com/office/powerpoint/2010/main" val="78446973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Links and Guides</a:t>
            </a:r>
            <a:endParaRPr lang="en-US" dirty="0"/>
          </a:p>
        </p:txBody>
      </p:sp>
      <p:sp>
        <p:nvSpPr>
          <p:cNvPr id="6" name="Content Placeholder 5"/>
          <p:cNvSpPr>
            <a:spLocks noGrp="1"/>
          </p:cNvSpPr>
          <p:nvPr>
            <p:ph idx="1"/>
          </p:nvPr>
        </p:nvSpPr>
        <p:spPr/>
        <p:txBody>
          <a:bodyPr/>
          <a:lstStyle/>
          <a:p>
            <a:pPr marL="0" indent="0">
              <a:buNone/>
            </a:pPr>
            <a:r>
              <a:rPr lang="en-US" sz="1400" b="1" u="sng" dirty="0"/>
              <a:t>Procurement Contract Routing Ticketing System</a:t>
            </a:r>
            <a:endParaRPr lang="en-US" sz="1400" dirty="0"/>
          </a:p>
          <a:p>
            <a:pPr marL="0" indent="0">
              <a:buNone/>
            </a:pPr>
            <a:r>
              <a:rPr lang="en-US" sz="1400" dirty="0">
                <a:hlinkClick r:id="rId2" tooltip="https://servicecenter.twu.edu/tdclient/1956/portal/requests/servicedet?id=53850"/>
              </a:rPr>
              <a:t>https://servicecenter.twu.edu/TDClient/1956/Portal/Requests/ServiceDet?ID=53850</a:t>
            </a:r>
            <a:endParaRPr lang="en-US" sz="1400" dirty="0"/>
          </a:p>
          <a:p>
            <a:pPr marL="0" indent="0">
              <a:buNone/>
            </a:pPr>
            <a:endParaRPr lang="en-US" sz="1400" dirty="0"/>
          </a:p>
          <a:p>
            <a:pPr marL="0" indent="0">
              <a:buNone/>
            </a:pPr>
            <a:r>
              <a:rPr lang="en-US" sz="1400" b="1" u="sng" dirty="0"/>
              <a:t>How to Guide for Contract Requestors</a:t>
            </a:r>
            <a:endParaRPr lang="en-US" sz="1400" dirty="0"/>
          </a:p>
          <a:p>
            <a:pPr marL="0" indent="0">
              <a:buNone/>
            </a:pPr>
            <a:r>
              <a:rPr lang="en-US" sz="1400" dirty="0">
                <a:hlinkClick r:id="rId3" tooltip="https://drive.google.com/drive/folders/1br7hpmz5-1pxpsquxsw53siagh3rdeli?usp=drive_link"/>
              </a:rPr>
              <a:t>https://drive.google.com/drive/folders/1br7hPmz5-1PXpsQUXSw53sIAgh3rDeLI?usp=drive_link</a:t>
            </a:r>
            <a:endParaRPr lang="en-US" sz="1400" dirty="0"/>
          </a:p>
          <a:p>
            <a:pPr marL="0" indent="0">
              <a:buNone/>
            </a:pPr>
            <a:endParaRPr lang="en-US" sz="1400" dirty="0"/>
          </a:p>
          <a:p>
            <a:pPr marL="0" indent="0">
              <a:buNone/>
            </a:pPr>
            <a:r>
              <a:rPr lang="en-US" sz="1400" b="1" u="sng" dirty="0"/>
              <a:t>How to Guide for Contract Account Approvers</a:t>
            </a:r>
            <a:endParaRPr lang="en-US" sz="1400" dirty="0"/>
          </a:p>
          <a:p>
            <a:pPr marL="0" indent="0">
              <a:buNone/>
            </a:pPr>
            <a:r>
              <a:rPr lang="en-US" sz="1400" dirty="0">
                <a:hlinkClick r:id="rId4" tooltip="https://drive.google.com/drive/folders/1ozpbxgjlw01alway7rtglx29xhqagqux?usp=drive_link"/>
              </a:rPr>
              <a:t>https://drive.google.com/drive/folders/1OzPBxGjlW01aLwAY7RTglx29XHQagquX?usp=drive_link</a:t>
            </a:r>
            <a:endParaRPr lang="en-US" sz="1400" dirty="0"/>
          </a:p>
          <a:p>
            <a:pPr marL="0" indent="0">
              <a:buNone/>
            </a:pPr>
            <a:endParaRPr lang="en-US" dirty="0"/>
          </a:p>
        </p:txBody>
      </p:sp>
    </p:spTree>
    <p:extLst>
      <p:ext uri="{BB962C8B-B14F-4D97-AF65-F5344CB8AC3E}">
        <p14:creationId xmlns:p14="http://schemas.microsoft.com/office/powerpoint/2010/main" val="95108490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Procurement Links</a:t>
            </a:r>
            <a:endParaRPr lang="en-US" dirty="0"/>
          </a:p>
        </p:txBody>
      </p:sp>
      <p:sp>
        <p:nvSpPr>
          <p:cNvPr id="3" name="Content Placeholder 2"/>
          <p:cNvSpPr>
            <a:spLocks noGrp="1"/>
          </p:cNvSpPr>
          <p:nvPr>
            <p:ph idx="1"/>
          </p:nvPr>
        </p:nvSpPr>
        <p:spPr/>
        <p:txBody>
          <a:bodyPr/>
          <a:lstStyle/>
          <a:p>
            <a:pPr marL="0" indent="0">
              <a:buNone/>
            </a:pPr>
            <a:r>
              <a:rPr lang="en-US" sz="1800" dirty="0"/>
              <a:t>Contracts: </a:t>
            </a:r>
            <a:r>
              <a:rPr lang="en-US" sz="1600" dirty="0">
                <a:hlinkClick r:id="rId2"/>
              </a:rPr>
              <a:t>https://twu.edu/procurement/contracts</a:t>
            </a:r>
            <a:r>
              <a:rPr lang="en-US" sz="1600" dirty="0" smtClean="0">
                <a:hlinkClick r:id="rId2"/>
              </a:rPr>
              <a:t>/</a:t>
            </a:r>
            <a:endParaRPr lang="en-US" sz="1600" dirty="0" smtClean="0"/>
          </a:p>
          <a:p>
            <a:pPr marL="0" indent="0">
              <a:buNone/>
            </a:pPr>
            <a:endParaRPr lang="en-US" sz="1800" dirty="0" smtClean="0"/>
          </a:p>
          <a:p>
            <a:pPr marL="0" indent="0">
              <a:buNone/>
            </a:pPr>
            <a:r>
              <a:rPr lang="en-US" sz="1800" dirty="0" smtClean="0"/>
              <a:t>Forms </a:t>
            </a:r>
            <a:r>
              <a:rPr lang="en-US" sz="1800" dirty="0"/>
              <a:t>and Instructions: </a:t>
            </a:r>
            <a:r>
              <a:rPr lang="en-US" sz="1600" dirty="0">
                <a:hlinkClick r:id="rId3"/>
              </a:rPr>
              <a:t>https://twu.edu/procurement/forms-and-instructions/</a:t>
            </a:r>
            <a:endParaRPr lang="en-US" sz="1800" dirty="0"/>
          </a:p>
          <a:p>
            <a:pPr marL="0" indent="0">
              <a:buNone/>
            </a:pPr>
            <a:endParaRPr lang="en-US" sz="1800" dirty="0" smtClean="0"/>
          </a:p>
          <a:p>
            <a:pPr marL="0" indent="0">
              <a:buNone/>
            </a:pPr>
            <a:r>
              <a:rPr lang="en-US" sz="1800" dirty="0" smtClean="0"/>
              <a:t>Purchasing: </a:t>
            </a:r>
            <a:r>
              <a:rPr lang="en-US" sz="1600" dirty="0" smtClean="0">
                <a:hlinkClick r:id="rId4"/>
              </a:rPr>
              <a:t>https</a:t>
            </a:r>
            <a:r>
              <a:rPr lang="en-US" sz="1600" dirty="0">
                <a:hlinkClick r:id="rId4"/>
              </a:rPr>
              <a:t>://twu.edu/procurement/purchasing</a:t>
            </a:r>
            <a:r>
              <a:rPr lang="en-US" sz="1600" dirty="0" smtClean="0">
                <a:hlinkClick r:id="rId4"/>
              </a:rPr>
              <a:t>/</a:t>
            </a:r>
            <a:endParaRPr lang="en-US" sz="1600" dirty="0" smtClean="0"/>
          </a:p>
          <a:p>
            <a:pPr marL="0" indent="0">
              <a:buNone/>
            </a:pPr>
            <a:endParaRPr lang="en-US" sz="1800" dirty="0" smtClean="0"/>
          </a:p>
          <a:p>
            <a:pPr marL="0" indent="0">
              <a:buNone/>
            </a:pPr>
            <a:r>
              <a:rPr lang="en-US" sz="1800" dirty="0" smtClean="0"/>
              <a:t>Supplier </a:t>
            </a:r>
            <a:r>
              <a:rPr lang="en-US" sz="1800" dirty="0"/>
              <a:t>Registration: </a:t>
            </a:r>
            <a:r>
              <a:rPr lang="en-US" sz="1600" dirty="0">
                <a:hlinkClick r:id="rId5"/>
              </a:rPr>
              <a:t>https://twu.edu/procurement/supplier-registration</a:t>
            </a:r>
            <a:r>
              <a:rPr lang="en-US" sz="1600" dirty="0" smtClean="0">
                <a:hlinkClick r:id="rId5"/>
              </a:rPr>
              <a:t>/</a:t>
            </a:r>
            <a:r>
              <a:rPr lang="en-US" sz="1600" dirty="0" smtClean="0"/>
              <a:t>  </a:t>
            </a:r>
            <a:endParaRPr lang="en-US" sz="1800" dirty="0"/>
          </a:p>
        </p:txBody>
      </p:sp>
    </p:spTree>
    <p:extLst>
      <p:ext uri="{BB962C8B-B14F-4D97-AF65-F5344CB8AC3E}">
        <p14:creationId xmlns:p14="http://schemas.microsoft.com/office/powerpoint/2010/main" val="310452352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Contracts Crew</a:t>
            </a:r>
            <a:endParaRPr lang="en-US" dirty="0"/>
          </a:p>
        </p:txBody>
      </p:sp>
      <p:sp>
        <p:nvSpPr>
          <p:cNvPr id="3" name="Content Placeholder 2"/>
          <p:cNvSpPr>
            <a:spLocks noGrp="1"/>
          </p:cNvSpPr>
          <p:nvPr>
            <p:ph idx="1"/>
          </p:nvPr>
        </p:nvSpPr>
        <p:spPr/>
        <p:txBody>
          <a:bodyPr/>
          <a:lstStyle/>
          <a:p>
            <a:pPr marL="0" indent="0">
              <a:buNone/>
            </a:pPr>
            <a:r>
              <a:rPr lang="en-US" sz="1800" dirty="0" smtClean="0"/>
              <a:t>Jamie Cogdell – </a:t>
            </a:r>
            <a:r>
              <a:rPr lang="en-US" sz="1800" dirty="0" smtClean="0">
                <a:hlinkClick r:id="rId2"/>
              </a:rPr>
              <a:t>jcogdell@twu.edu</a:t>
            </a:r>
            <a:r>
              <a:rPr lang="en-US" sz="1800" dirty="0" smtClean="0"/>
              <a:t> </a:t>
            </a:r>
          </a:p>
          <a:p>
            <a:pPr marL="0" indent="0">
              <a:buNone/>
            </a:pPr>
            <a:r>
              <a:rPr lang="en-US" sz="1800" dirty="0"/>
              <a:t>	</a:t>
            </a:r>
            <a:r>
              <a:rPr lang="en-US" sz="1800" dirty="0" smtClean="0"/>
              <a:t>Manager </a:t>
            </a:r>
            <a:r>
              <a:rPr lang="en-US" sz="1800" dirty="0"/>
              <a:t>Purchasing &amp; </a:t>
            </a:r>
            <a:r>
              <a:rPr lang="en-US" sz="1800" dirty="0" smtClean="0"/>
              <a:t>Contracts/Assistant </a:t>
            </a:r>
            <a:r>
              <a:rPr lang="en-US" sz="1800" dirty="0"/>
              <a:t>HUB </a:t>
            </a:r>
            <a:r>
              <a:rPr lang="en-US" sz="1800" dirty="0" smtClean="0"/>
              <a:t>Coordinator</a:t>
            </a:r>
          </a:p>
          <a:p>
            <a:pPr marL="0" indent="0">
              <a:buNone/>
            </a:pPr>
            <a:endParaRPr lang="en-US" sz="1800" dirty="0" smtClean="0"/>
          </a:p>
          <a:p>
            <a:pPr marL="0" indent="0">
              <a:buNone/>
            </a:pPr>
            <a:r>
              <a:rPr lang="en-US" sz="1800" dirty="0" smtClean="0"/>
              <a:t>Jenny Keele – </a:t>
            </a:r>
            <a:r>
              <a:rPr lang="en-US" sz="1800" dirty="0" smtClean="0">
                <a:hlinkClick r:id="rId3"/>
              </a:rPr>
              <a:t>jkeele@twu.edu</a:t>
            </a:r>
            <a:r>
              <a:rPr lang="en-US" sz="1800" dirty="0" smtClean="0"/>
              <a:t> </a:t>
            </a:r>
          </a:p>
          <a:p>
            <a:pPr marL="0" indent="0">
              <a:buNone/>
            </a:pPr>
            <a:r>
              <a:rPr lang="en-US" sz="1800" dirty="0"/>
              <a:t>	</a:t>
            </a:r>
            <a:r>
              <a:rPr lang="en-US" sz="1800" dirty="0" smtClean="0"/>
              <a:t>Coordinator </a:t>
            </a:r>
            <a:r>
              <a:rPr lang="en-US" sz="1800" dirty="0"/>
              <a:t>Contract </a:t>
            </a:r>
            <a:r>
              <a:rPr lang="en-US" sz="1800" dirty="0" smtClean="0"/>
              <a:t>Services</a:t>
            </a:r>
          </a:p>
          <a:p>
            <a:pPr marL="0" indent="0">
              <a:buNone/>
            </a:pPr>
            <a:endParaRPr lang="en-US" sz="1800" dirty="0" smtClean="0"/>
          </a:p>
          <a:p>
            <a:pPr marL="0" indent="0">
              <a:buNone/>
            </a:pPr>
            <a:r>
              <a:rPr lang="en-US" sz="1800" dirty="0" smtClean="0"/>
              <a:t>Kate Stokes – </a:t>
            </a:r>
            <a:r>
              <a:rPr lang="en-US" sz="1800" dirty="0" smtClean="0">
                <a:hlinkClick r:id="rId4"/>
              </a:rPr>
              <a:t>Kstokes3@twu.edu</a:t>
            </a:r>
            <a:r>
              <a:rPr lang="en-US" sz="1800" dirty="0" smtClean="0"/>
              <a:t> </a:t>
            </a:r>
          </a:p>
          <a:p>
            <a:pPr marL="0" indent="0">
              <a:buNone/>
            </a:pPr>
            <a:r>
              <a:rPr lang="en-US" sz="1800" dirty="0"/>
              <a:t>	Procurement Generalist/HUB </a:t>
            </a:r>
            <a:r>
              <a:rPr lang="en-US" sz="1800" dirty="0" smtClean="0"/>
              <a:t>Assistant</a:t>
            </a:r>
            <a:endParaRPr lang="en-US" sz="1800" dirty="0"/>
          </a:p>
        </p:txBody>
      </p:sp>
    </p:spTree>
    <p:extLst>
      <p:ext uri="{BB962C8B-B14F-4D97-AF65-F5344CB8AC3E}">
        <p14:creationId xmlns:p14="http://schemas.microsoft.com/office/powerpoint/2010/main" val="2337640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 to the Landing Page!</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827" r="1827"/>
          <a:stretch>
            <a:fillRect/>
          </a:stretch>
        </p:blipFill>
        <p:spPr/>
      </p:pic>
      <p:sp>
        <p:nvSpPr>
          <p:cNvPr id="4" name="Text Placeholder 3"/>
          <p:cNvSpPr>
            <a:spLocks noGrp="1"/>
          </p:cNvSpPr>
          <p:nvPr>
            <p:ph type="body" sz="half" idx="2"/>
          </p:nvPr>
        </p:nvSpPr>
        <p:spPr/>
        <p:txBody>
          <a:bodyPr/>
          <a:lstStyle/>
          <a:p>
            <a:r>
              <a:rPr lang="en-US" sz="900" dirty="0"/>
              <a:t>There is a lot of helpful information here that will answer many of your questions. Hyperlinks are in blue. They contain documents and links to other internal TWU Areas involved in the Contract Routing Process.</a:t>
            </a:r>
          </a:p>
        </p:txBody>
      </p:sp>
    </p:spTree>
    <p:extLst>
      <p:ext uri="{BB962C8B-B14F-4D97-AF65-F5344CB8AC3E}">
        <p14:creationId xmlns:p14="http://schemas.microsoft.com/office/powerpoint/2010/main" val="3850167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Signature Matrix</a:t>
            </a:r>
            <a:endParaRPr lang="en-US" dirty="0"/>
          </a:p>
        </p:txBody>
      </p:sp>
      <p:pic>
        <p:nvPicPr>
          <p:cNvPr id="5" name="Picture Placeholder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667" r="1667" b="1559"/>
          <a:stretch/>
        </p:blipFill>
        <p:spPr>
          <a:xfrm>
            <a:off x="1792288" y="459581"/>
            <a:ext cx="5486400" cy="3037999"/>
          </a:xfrm>
        </p:spPr>
      </p:pic>
      <p:sp>
        <p:nvSpPr>
          <p:cNvPr id="4" name="Text Placeholder 3"/>
          <p:cNvSpPr>
            <a:spLocks noGrp="1"/>
          </p:cNvSpPr>
          <p:nvPr>
            <p:ph type="body" sz="half" idx="2"/>
          </p:nvPr>
        </p:nvSpPr>
        <p:spPr>
          <a:xfrm>
            <a:off x="1792288" y="3939085"/>
            <a:ext cx="5486400" cy="448191"/>
          </a:xfrm>
        </p:spPr>
        <p:txBody>
          <a:bodyPr/>
          <a:lstStyle/>
          <a:p>
            <a:r>
              <a:rPr lang="en-US" sz="700" dirty="0"/>
              <a:t>Each Fiscal Year, Chancellor Feyten signs off on the approvals required and signing authority for each type of contract. The only individuals with the authority to sign contracts on behalf of TWU are listed on this document. For Procurement Contracts, the only people with signing authority on behalf of TWU is Nancy Cinnater, Jason Thomlinson, and Chancellor </a:t>
            </a:r>
            <a:r>
              <a:rPr lang="en-US" sz="700" dirty="0" smtClean="0"/>
              <a:t>Feyten</a:t>
            </a:r>
            <a:r>
              <a:rPr lang="en-US" sz="700" dirty="0"/>
              <a:t>.</a:t>
            </a:r>
          </a:p>
          <a:p>
            <a:r>
              <a:rPr lang="en-US" dirty="0"/>
              <a:t/>
            </a:r>
            <a:br>
              <a:rPr lang="en-US" dirty="0"/>
            </a:br>
            <a:endParaRPr lang="en-US" dirty="0"/>
          </a:p>
        </p:txBody>
      </p:sp>
    </p:spTree>
    <p:extLst>
      <p:ext uri="{BB962C8B-B14F-4D97-AF65-F5344CB8AC3E}">
        <p14:creationId xmlns:p14="http://schemas.microsoft.com/office/powerpoint/2010/main" val="33772681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Forms and Instructions</a:t>
            </a:r>
            <a:endParaRPr lang="en-US" dirty="0"/>
          </a:p>
        </p:txBody>
      </p:sp>
      <p:pic>
        <p:nvPicPr>
          <p:cNvPr id="5" name="Picture Placeholder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667" r="1667" b="1283"/>
          <a:stretch/>
        </p:blipFill>
        <p:spPr>
          <a:xfrm>
            <a:off x="1792288" y="459581"/>
            <a:ext cx="5486400" cy="3046490"/>
          </a:xfrm>
        </p:spPr>
      </p:pic>
      <p:sp>
        <p:nvSpPr>
          <p:cNvPr id="4" name="Text Placeholder 3"/>
          <p:cNvSpPr>
            <a:spLocks noGrp="1"/>
          </p:cNvSpPr>
          <p:nvPr>
            <p:ph type="body" sz="half" idx="2"/>
          </p:nvPr>
        </p:nvSpPr>
        <p:spPr>
          <a:xfrm>
            <a:off x="1792288" y="3853073"/>
            <a:ext cx="5486400" cy="448191"/>
          </a:xfrm>
        </p:spPr>
        <p:txBody>
          <a:bodyPr/>
          <a:lstStyle/>
          <a:p>
            <a:r>
              <a:rPr lang="en-US" sz="900" dirty="0"/>
              <a:t>All OGC Approved Contract Templates can be found on our Forms and Instructions Page. These templates greatly expedite the review process and allows us to forgo legal review of agreements.</a:t>
            </a:r>
          </a:p>
        </p:txBody>
      </p:sp>
    </p:spTree>
    <p:extLst>
      <p:ext uri="{BB962C8B-B14F-4D97-AF65-F5344CB8AC3E}">
        <p14:creationId xmlns:p14="http://schemas.microsoft.com/office/powerpoint/2010/main" val="30233253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6e3b9705-a1ed-4610-a7d6-8b461c257f3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9644FA4E0DD3442A24871EC90A0FB92" ma:contentTypeVersion="18" ma:contentTypeDescription="Create a new document." ma:contentTypeScope="" ma:versionID="ef825a6370f6748dc42379daffad3417">
  <xsd:schema xmlns:xsd="http://www.w3.org/2001/XMLSchema" xmlns:xs="http://www.w3.org/2001/XMLSchema" xmlns:p="http://schemas.microsoft.com/office/2006/metadata/properties" xmlns:ns3="6e3b9705-a1ed-4610-a7d6-8b461c257f35" xmlns:ns4="e9daeaad-e97c-4309-9f06-4fed69f35063" targetNamespace="http://schemas.microsoft.com/office/2006/metadata/properties" ma:root="true" ma:fieldsID="89ab432bc6e0f51e7ec6fc39aab33ea7" ns3:_="" ns4:_="">
    <xsd:import namespace="6e3b9705-a1ed-4610-a7d6-8b461c257f35"/>
    <xsd:import namespace="e9daeaad-e97c-4309-9f06-4fed69f3506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4:SharedWithUsers" minOccurs="0"/>
                <xsd:element ref="ns4:SharedWithDetails" minOccurs="0"/>
                <xsd:element ref="ns4:SharingHintHash"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3b9705-a1ed-4610-a7d6-8b461c257f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9daeaad-e97c-4309-9f06-4fed69f35063"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6F2769-7194-4217-93D3-3AF3A4742282}">
  <ds:schemaRefs>
    <ds:schemaRef ds:uri="http://purl.org/dc/terms/"/>
    <ds:schemaRef ds:uri="6e3b9705-a1ed-4610-a7d6-8b461c257f35"/>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e9daeaad-e97c-4309-9f06-4fed69f35063"/>
    <ds:schemaRef ds:uri="http://www.w3.org/XML/1998/namespace"/>
    <ds:schemaRef ds:uri="http://purl.org/dc/dcmitype/"/>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7FB3E801-C724-41E7-90B0-AE6DC7E46F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e3b9705-a1ed-4610-a7d6-8b461c257f35"/>
    <ds:schemaRef ds:uri="e9daeaad-e97c-4309-9f06-4fed69f350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1821</TotalTime>
  <Words>2480</Words>
  <Application>Microsoft Office PowerPoint</Application>
  <PresentationFormat>On-screen Show (16:9)</PresentationFormat>
  <Paragraphs>207</Paragraphs>
  <Slides>69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69</vt:i4>
      </vt:variant>
    </vt:vector>
  </HeadingPairs>
  <TitlesOfParts>
    <vt:vector size="72" baseType="lpstr">
      <vt:lpstr>Arial</vt:lpstr>
      <vt:lpstr>Century Gothic</vt:lpstr>
      <vt:lpstr>Office Theme</vt:lpstr>
      <vt:lpstr>Procurement Contract Routing Ticketing System Training</vt:lpstr>
      <vt:lpstr>Contract Routing Ticketing System</vt:lpstr>
      <vt:lpstr>Locating our Ticketing System </vt:lpstr>
      <vt:lpstr>Locating our Ticketing System</vt:lpstr>
      <vt:lpstr>Locating our Ticketing System </vt:lpstr>
      <vt:lpstr>Locating our Ticketing System </vt:lpstr>
      <vt:lpstr>Welcome to the Landing Page!</vt:lpstr>
      <vt:lpstr>Signature Matrix</vt:lpstr>
      <vt:lpstr>Forms and Instructions</vt:lpstr>
      <vt:lpstr>Contract Category Guide</vt:lpstr>
      <vt:lpstr>Supporting Documentation Breakdown</vt:lpstr>
      <vt:lpstr>Standards for Procurement, Risk Management, ITS, Data Accessibility, and Data Management</vt:lpstr>
      <vt:lpstr>Legal Review</vt:lpstr>
      <vt:lpstr>Have a lot of questions?</vt:lpstr>
      <vt:lpstr>Creating a Contract Routing Ticket</vt:lpstr>
      <vt:lpstr>Choose your Contract Category</vt:lpstr>
      <vt:lpstr>Fill out Supplier information</vt:lpstr>
      <vt:lpstr>Supplier Contact &amp; Supplier Signer</vt:lpstr>
      <vt:lpstr>Contact = Signer</vt:lpstr>
      <vt:lpstr>Contact ≠ Signer</vt:lpstr>
      <vt:lpstr>Signer Information</vt:lpstr>
      <vt:lpstr>Is this a Sole Source?</vt:lpstr>
      <vt:lpstr>If it is a Sole Source</vt:lpstr>
      <vt:lpstr>Is this a Renewal, Change Order, or Amendment?</vt:lpstr>
      <vt:lpstr>Previous or Related Contract Number </vt:lpstr>
      <vt:lpstr>Is this a Service?</vt:lpstr>
      <vt:lpstr>Certificate of Insurance (COI)</vt:lpstr>
      <vt:lpstr>Software Contracts</vt:lpstr>
      <vt:lpstr>Software Contracts</vt:lpstr>
      <vt:lpstr>Risk Assessment</vt:lpstr>
      <vt:lpstr>Accessibility Compliance Report (VPAT)</vt:lpstr>
      <vt:lpstr>Accessibility Exception Request Form</vt:lpstr>
      <vt:lpstr>Is the Supplier on a Cooperative?</vt:lpstr>
      <vt:lpstr>Cooperative Purchasing Partners</vt:lpstr>
      <vt:lpstr>If Supplier is on a Cooperative</vt:lpstr>
      <vt:lpstr>Is your contract part of a Formal Bid?</vt:lpstr>
      <vt:lpstr>Formal Bid Number (RFP)</vt:lpstr>
      <vt:lpstr>Grant or Capital Projects</vt:lpstr>
      <vt:lpstr>Grant or Capitol Funds</vt:lpstr>
      <vt:lpstr>Oracle Cloud Chart of Accounts String</vt:lpstr>
      <vt:lpstr>Account Approver</vt:lpstr>
      <vt:lpstr>Contract Manager</vt:lpstr>
      <vt:lpstr>Description Box</vt:lpstr>
      <vt:lpstr>Term of Contract</vt:lpstr>
      <vt:lpstr>Expense or Revenue Agreement</vt:lpstr>
      <vt:lpstr>Contract Amount</vt:lpstr>
      <vt:lpstr>Adding Documents</vt:lpstr>
      <vt:lpstr>Upload Contract Document</vt:lpstr>
      <vt:lpstr>Pause before hitting submit</vt:lpstr>
      <vt:lpstr>Ticket Confirmation Screen</vt:lpstr>
      <vt:lpstr>Confirmation Email</vt:lpstr>
      <vt:lpstr>Link to TeamDynamix Ticket</vt:lpstr>
      <vt:lpstr>Add Supporting Documentation</vt:lpstr>
      <vt:lpstr>Adding documents to ticket</vt:lpstr>
      <vt:lpstr>Not sure what else you need to upload?</vt:lpstr>
      <vt:lpstr>Supporting Documentation Breakdown!</vt:lpstr>
      <vt:lpstr>Naming of Documents</vt:lpstr>
      <vt:lpstr>Welcome to your Ticket!</vt:lpstr>
      <vt:lpstr>Ticket Status</vt:lpstr>
      <vt:lpstr>Workflow Steps</vt:lpstr>
      <vt:lpstr>Your Feed</vt:lpstr>
      <vt:lpstr>Adding comments and uploading documents</vt:lpstr>
      <vt:lpstr>Notify</vt:lpstr>
      <vt:lpstr>Select who needs to be notified</vt:lpstr>
      <vt:lpstr>Comments</vt:lpstr>
      <vt:lpstr>Notifications going to Junk/Spam</vt:lpstr>
      <vt:lpstr>Links and Guides</vt:lpstr>
      <vt:lpstr>Procurement Links</vt:lpstr>
      <vt:lpstr>Contracts Crew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Cogdell, Jamie</cp:lastModifiedBy>
  <cp:revision>124</cp:revision>
  <dcterms:created xsi:type="dcterms:W3CDTF">2010-04-12T23:12:02Z</dcterms:created>
  <dcterms:modified xsi:type="dcterms:W3CDTF">2024-02-15T17:14:06Z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0x010100F9644FA4E0DD3442A24871EC90A0FB92</vt:lpwstr>
  </property>
</Properties>
</file>