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7" r:id="rId6"/>
    <p:sldId id="258" r:id="rId7"/>
    <p:sldId id="259" r:id="rId8"/>
    <p:sldId id="260" r:id="rId9"/>
    <p:sldId id="262" r:id="rId10"/>
    <p:sldId id="261" r:id="rId11"/>
    <p:sldId id="263" r:id="rId12"/>
    <p:sldId id="266" r:id="rId13"/>
    <p:sldId id="265" r:id="rId14"/>
    <p:sldId id="267" r:id="rId15"/>
    <p:sldId id="269" r:id="rId16"/>
    <p:sldId id="270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100" y="2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30880"/>
            <a:ext cx="7772400" cy="90659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5927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27354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7354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81399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81399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3478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204691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/>
                <a:cs typeface="Century Gothic"/>
              </a:defRPr>
            </a:lvl1pPr>
            <a:lvl2pPr>
              <a:defRPr sz="2800">
                <a:latin typeface="Century Gothic"/>
                <a:cs typeface="Century Gothic"/>
              </a:defRPr>
            </a:lvl2pPr>
            <a:lvl3pPr>
              <a:defRPr sz="2400">
                <a:latin typeface="Century Gothic"/>
                <a:cs typeface="Century Gothic"/>
              </a:defRPr>
            </a:lvl3pPr>
            <a:lvl4pPr>
              <a:defRPr sz="2000">
                <a:latin typeface="Century Gothic"/>
                <a:cs typeface="Century Gothic"/>
              </a:defRPr>
            </a:lvl4pPr>
            <a:lvl5pPr>
              <a:defRPr sz="200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3699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315591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entury Gothic"/>
                <a:cs typeface="Century Gothic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4481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2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9" r:id="rId3"/>
    <p:sldLayoutId id="2147493460" r:id="rId4"/>
    <p:sldLayoutId id="2147493463" r:id="rId5"/>
    <p:sldLayoutId id="2147493464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Concur@twu.ed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twu.edu/procurement/training-and-resource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wu.edu/procurement/training-and-resources/" TargetMode="External"/><Relationship Id="rId2" Type="http://schemas.openxmlformats.org/officeDocument/2006/relationships/hyperlink" Target="mailto:concur@twu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cservices@twu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wu.edu/procurement/training-and-resources/" TargetMode="External"/><Relationship Id="rId2" Type="http://schemas.openxmlformats.org/officeDocument/2006/relationships/hyperlink" Target="https://twu.edu/procuremen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concur@twu.ed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wu.edu/procurement/forms-and-instruction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Concur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Questions,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/>
                <a:cs typeface="Arial"/>
              </a:rPr>
              <a:t>Why isn’t my </a:t>
            </a:r>
            <a:r>
              <a:rPr lang="en-US" sz="2400" dirty="0" smtClean="0">
                <a:latin typeface="Arial"/>
                <a:cs typeface="Arial"/>
              </a:rPr>
              <a:t>chart string </a:t>
            </a:r>
            <a:r>
              <a:rPr lang="en-US" sz="2400" dirty="0">
                <a:latin typeface="Arial"/>
                <a:cs typeface="Arial"/>
              </a:rPr>
              <a:t>in Concur?</a:t>
            </a:r>
            <a:endParaRPr lang="en-US" sz="2400" dirty="0"/>
          </a:p>
          <a:p>
            <a:pPr lvl="1"/>
            <a:r>
              <a:rPr lang="en-US" sz="2000" dirty="0">
                <a:latin typeface="Arial"/>
                <a:cs typeface="Arial"/>
              </a:rPr>
              <a:t>Account numbers are automatically loaded into Concur each night.</a:t>
            </a:r>
            <a:endParaRPr lang="en-US" sz="2000" dirty="0"/>
          </a:p>
          <a:p>
            <a:pPr lvl="1"/>
            <a:r>
              <a:rPr lang="en-US" sz="2000" dirty="0">
                <a:latin typeface="Arial"/>
                <a:cs typeface="Arial"/>
              </a:rPr>
              <a:t>The account MUST have money in either M&amp;O or Travel.</a:t>
            </a:r>
            <a:endParaRPr lang="en-US" sz="2000" dirty="0"/>
          </a:p>
          <a:p>
            <a:pPr lvl="1"/>
            <a:r>
              <a:rPr lang="en-US" sz="2000" dirty="0">
                <a:latin typeface="Arial"/>
                <a:cs typeface="Arial"/>
              </a:rPr>
              <a:t>If the account has money but is still not showing in Concur you can email </a:t>
            </a:r>
            <a:r>
              <a:rPr lang="en-US" sz="2000" dirty="0">
                <a:latin typeface="Arial"/>
                <a:cs typeface="Arial"/>
                <a:hlinkClick r:id="rId2"/>
              </a:rPr>
              <a:t>Concur@twu.edu</a:t>
            </a:r>
            <a:r>
              <a:rPr lang="en-US" sz="2000" dirty="0">
                <a:latin typeface="Arial"/>
                <a:cs typeface="Arial"/>
              </a:rPr>
              <a:t> for guidance.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82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Questions,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/>
                <a:cs typeface="Arial"/>
              </a:rPr>
              <a:t>Can I use my </a:t>
            </a:r>
            <a:r>
              <a:rPr lang="en-US" sz="2400" dirty="0" smtClean="0">
                <a:latin typeface="Arial"/>
                <a:cs typeface="Arial"/>
              </a:rPr>
              <a:t>Travel </a:t>
            </a:r>
            <a:r>
              <a:rPr lang="en-US" sz="2400" dirty="0">
                <a:latin typeface="Arial"/>
                <a:cs typeface="Arial"/>
              </a:rPr>
              <a:t>C</a:t>
            </a:r>
            <a:r>
              <a:rPr lang="en-US" sz="2400" dirty="0" smtClean="0">
                <a:latin typeface="Arial"/>
                <a:cs typeface="Arial"/>
              </a:rPr>
              <a:t>ard </a:t>
            </a:r>
            <a:r>
              <a:rPr lang="en-US" sz="2400" dirty="0">
                <a:latin typeface="Arial"/>
                <a:cs typeface="Arial"/>
              </a:rPr>
              <a:t>to pay for a guest speaker’s travel expenses? </a:t>
            </a:r>
            <a:endParaRPr lang="en-US" sz="2400" dirty="0"/>
          </a:p>
          <a:p>
            <a:pPr lvl="1"/>
            <a:r>
              <a:rPr lang="en-US" sz="2000" dirty="0">
                <a:latin typeface="Arial"/>
                <a:cs typeface="Arial"/>
              </a:rPr>
              <a:t>No, travel cards </a:t>
            </a:r>
            <a:r>
              <a:rPr lang="en-US" sz="2000" b="1" dirty="0">
                <a:latin typeface="Arial"/>
                <a:cs typeface="Arial"/>
              </a:rPr>
              <a:t>may not </a:t>
            </a:r>
            <a:r>
              <a:rPr lang="en-US" sz="2000" dirty="0">
                <a:latin typeface="Arial"/>
                <a:cs typeface="Arial"/>
              </a:rPr>
              <a:t>be used.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All travel expenses for guest speakers are the responsibility of the speaker.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Expenses are to be included in their fee.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Department must do a contract and requisition prior to the event.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96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5784"/>
            <a:ext cx="8229600" cy="3259273"/>
          </a:xfrm>
        </p:spPr>
        <p:txBody>
          <a:bodyPr/>
          <a:lstStyle/>
          <a:p>
            <a:r>
              <a:rPr lang="en-US" sz="2400" dirty="0">
                <a:latin typeface="Arial"/>
                <a:cs typeface="Arial"/>
              </a:rPr>
              <a:t>Procurement Services training calendar: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 dirty="0"/>
          </a:p>
          <a:p>
            <a:pPr lvl="1"/>
            <a:r>
              <a:rPr lang="en-US" sz="2000" dirty="0">
                <a:latin typeface="Arial"/>
                <a:cs typeface="Arial"/>
              </a:rPr>
              <a:t>Register for virtual training session</a:t>
            </a:r>
          </a:p>
          <a:p>
            <a:r>
              <a:rPr lang="en-US" sz="2400" dirty="0">
                <a:latin typeface="Arial"/>
                <a:cs typeface="Arial"/>
              </a:rPr>
              <a:t>Prefer to read step-by-step directions?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We offer job aids to walk you through processes on your own.</a:t>
            </a:r>
          </a:p>
          <a:p>
            <a:r>
              <a:rPr lang="en-US" sz="2400" dirty="0">
                <a:latin typeface="Arial"/>
                <a:cs typeface="Arial"/>
              </a:rPr>
              <a:t>Frequently Asked Questions.</a:t>
            </a:r>
            <a:endParaRPr lang="en-US" sz="2400" dirty="0"/>
          </a:p>
          <a:p>
            <a:pPr lvl="1"/>
            <a:r>
              <a:rPr lang="en-US" sz="2000" dirty="0">
                <a:latin typeface="Arial"/>
                <a:cs typeface="Arial"/>
              </a:rPr>
              <a:t>Quickly find answers to common questions.</a:t>
            </a:r>
          </a:p>
          <a:p>
            <a:r>
              <a:rPr lang="en-US" sz="2400" dirty="0">
                <a:latin typeface="Arial"/>
                <a:cs typeface="Arial"/>
              </a:rPr>
              <a:t>Go to the Procurement website </a:t>
            </a:r>
            <a:r>
              <a:rPr lang="en-US" sz="2400" dirty="0">
                <a:latin typeface="Arial"/>
                <a:cs typeface="Arial"/>
                <a:hlinkClick r:id="rId2"/>
              </a:rPr>
              <a:t>https://twu.edu/procurement/training-and-resources/</a:t>
            </a:r>
            <a:r>
              <a:rPr lang="en-US" sz="2400" dirty="0">
                <a:latin typeface="Arial"/>
                <a:cs typeface="Arial"/>
              </a:rPr>
              <a:t>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2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to Contact?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Arial"/>
                <a:cs typeface="Arial"/>
              </a:rPr>
              <a:t>Email Concur questions to </a:t>
            </a:r>
            <a:r>
              <a:rPr lang="en-US" sz="2800" dirty="0">
                <a:latin typeface="Arial"/>
                <a:cs typeface="Arial"/>
                <a:hlinkClick r:id="rId2"/>
              </a:rPr>
              <a:t>concur@twu.edu</a:t>
            </a:r>
            <a:endParaRPr lang="en-US" sz="2800" dirty="0"/>
          </a:p>
          <a:p>
            <a:r>
              <a:rPr lang="en-US" sz="2800" dirty="0">
                <a:latin typeface="Arial"/>
                <a:cs typeface="Arial"/>
              </a:rPr>
              <a:t>Training resources are located at </a:t>
            </a:r>
            <a:r>
              <a:rPr lang="en-US" sz="2800" dirty="0">
                <a:latin typeface="Arial"/>
                <a:cs typeface="Arial"/>
                <a:hlinkClick r:id="rId3"/>
              </a:rPr>
              <a:t>https://twu.edu/procurement/training-and-resources/</a:t>
            </a:r>
            <a:r>
              <a:rPr lang="en-US" sz="2800" dirty="0">
                <a:latin typeface="Arial"/>
                <a:cs typeface="Arial"/>
              </a:rPr>
              <a:t> </a:t>
            </a:r>
            <a:endParaRPr lang="en-US" sz="2800" dirty="0"/>
          </a:p>
          <a:p>
            <a:r>
              <a:rPr lang="en-US" sz="2800" dirty="0">
                <a:latin typeface="Arial"/>
                <a:cs typeface="Arial"/>
              </a:rPr>
              <a:t>Email general credit card questions (</a:t>
            </a:r>
            <a:r>
              <a:rPr lang="en-US" sz="2800" dirty="0" err="1">
                <a:latin typeface="Arial"/>
                <a:cs typeface="Arial"/>
              </a:rPr>
              <a:t>PCard</a:t>
            </a:r>
            <a:r>
              <a:rPr lang="en-US" sz="2800" dirty="0">
                <a:latin typeface="Arial"/>
                <a:cs typeface="Arial"/>
              </a:rPr>
              <a:t> and Travel Card) to </a:t>
            </a:r>
            <a:r>
              <a:rPr lang="en-US" sz="2800" dirty="0">
                <a:latin typeface="Arial"/>
                <a:cs typeface="Arial"/>
                <a:hlinkClick r:id="rId4"/>
              </a:rPr>
              <a:t>ccservices@twu.edu</a:t>
            </a:r>
            <a:r>
              <a:rPr lang="en-US" sz="2800" dirty="0">
                <a:latin typeface="Arial"/>
                <a:cs typeface="Arial"/>
              </a:rPr>
              <a:t>  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01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/>
                <a:cs typeface="Arial"/>
              </a:rPr>
              <a:t>What is Concur?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Travel and expense management software.</a:t>
            </a:r>
          </a:p>
          <a:p>
            <a:r>
              <a:rPr lang="en-US" sz="2400" dirty="0">
                <a:latin typeface="Arial"/>
                <a:cs typeface="Arial"/>
              </a:rPr>
              <a:t>All credit card transactions (</a:t>
            </a:r>
            <a:r>
              <a:rPr lang="en-US" sz="2400" dirty="0" err="1">
                <a:latin typeface="Arial"/>
                <a:cs typeface="Arial"/>
              </a:rPr>
              <a:t>PCard</a:t>
            </a:r>
            <a:r>
              <a:rPr lang="en-US" sz="2400" dirty="0">
                <a:latin typeface="Arial"/>
                <a:cs typeface="Arial"/>
              </a:rPr>
              <a:t> and Travel) must be reconciled in Concur.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Transactions on a TWU credit card are automatically </a:t>
            </a:r>
            <a:r>
              <a:rPr lang="en-US" sz="2000" dirty="0" smtClean="0">
                <a:latin typeface="Arial"/>
                <a:cs typeface="Arial"/>
              </a:rPr>
              <a:t>uploaded </a:t>
            </a:r>
            <a:r>
              <a:rPr lang="en-US" sz="2000" dirty="0">
                <a:latin typeface="Arial"/>
                <a:cs typeface="Arial"/>
              </a:rPr>
              <a:t>into Concur.</a:t>
            </a:r>
          </a:p>
          <a:p>
            <a:r>
              <a:rPr lang="en-US" sz="2400" dirty="0">
                <a:latin typeface="Arial"/>
                <a:cs typeface="Arial"/>
              </a:rPr>
              <a:t>All employee reimbursements must be reconciled in Concur.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/>
                <a:cs typeface="Arial"/>
              </a:rPr>
              <a:t>How do I get an account set up in Concur?</a:t>
            </a:r>
            <a:endParaRPr lang="en-US" sz="2400" dirty="0"/>
          </a:p>
          <a:p>
            <a:pPr lvl="1"/>
            <a:r>
              <a:rPr lang="en-US" sz="2000" dirty="0">
                <a:latin typeface="Arial"/>
                <a:cs typeface="Arial"/>
              </a:rPr>
              <a:t>Employees are uploaded into Concur automatically once they’re set up in Human Resources.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You can access Concur using your Google single sign-on.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The link to Concur is on the Procurement Services website.</a:t>
            </a:r>
          </a:p>
          <a:p>
            <a:pPr lvl="2"/>
            <a:r>
              <a:rPr lang="en-US" sz="2000" dirty="0">
                <a:hlinkClick r:id="rId2"/>
              </a:rPr>
              <a:t>https://twu.edu/procurement/</a:t>
            </a:r>
            <a:r>
              <a:rPr lang="en-US" sz="2000" dirty="0"/>
              <a:t> </a:t>
            </a:r>
          </a:p>
          <a:p>
            <a:pPr marL="457200" lvl="1" indent="0">
              <a:buNone/>
            </a:pPr>
            <a:r>
              <a:rPr lang="en-US" dirty="0">
                <a:latin typeface="Arial"/>
                <a:cs typeface="Arial"/>
              </a:rPr>
              <a:t>*</a:t>
            </a:r>
            <a:r>
              <a:rPr lang="en-US" sz="2000" dirty="0" smtClean="0">
                <a:latin typeface="Arial"/>
                <a:cs typeface="Arial"/>
              </a:rPr>
              <a:t>Click </a:t>
            </a:r>
            <a:r>
              <a:rPr lang="en-US" sz="2000" dirty="0">
                <a:latin typeface="Arial"/>
                <a:cs typeface="Arial"/>
                <a:hlinkClick r:id="rId3"/>
              </a:rPr>
              <a:t>here</a:t>
            </a:r>
            <a:r>
              <a:rPr lang="en-US" sz="2000" dirty="0">
                <a:latin typeface="Arial"/>
                <a:cs typeface="Arial"/>
              </a:rPr>
              <a:t> for details on how to log-in. Scroll down the page to the Concur section.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28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 within Concur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/>
                <a:cs typeface="Arial"/>
              </a:rPr>
              <a:t>Request Policy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TWU Travel Request</a:t>
            </a:r>
          </a:p>
          <a:p>
            <a:pPr lvl="2"/>
            <a:r>
              <a:rPr lang="en-US" sz="1800" dirty="0">
                <a:latin typeface="Arial"/>
                <a:cs typeface="Arial"/>
              </a:rPr>
              <a:t>A Travel Request must be approved in Concur PRIOR to </a:t>
            </a:r>
            <a:r>
              <a:rPr lang="en-US" sz="1800" dirty="0" smtClean="0">
                <a:latin typeface="Arial"/>
                <a:cs typeface="Arial"/>
              </a:rPr>
              <a:t>booking travel expenses and travel</a:t>
            </a:r>
            <a:r>
              <a:rPr lang="en-US" sz="1800" dirty="0">
                <a:latin typeface="Arial"/>
                <a:cs typeface="Arial"/>
              </a:rPr>
              <a:t>.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TWU Card Request</a:t>
            </a:r>
            <a:r>
              <a:rPr lang="en-US" dirty="0">
                <a:latin typeface="Arial"/>
                <a:cs typeface="Arial"/>
              </a:rPr>
              <a:t> </a:t>
            </a:r>
          </a:p>
          <a:p>
            <a:pPr lvl="2"/>
            <a:r>
              <a:rPr lang="en-US" sz="1800" dirty="0">
                <a:latin typeface="Arial"/>
                <a:cs typeface="Arial"/>
              </a:rPr>
              <a:t>Requests for a new credit card (Travel and </a:t>
            </a:r>
            <a:r>
              <a:rPr lang="en-US" sz="1800" dirty="0" err="1">
                <a:latin typeface="Arial"/>
                <a:cs typeface="Arial"/>
              </a:rPr>
              <a:t>PCard</a:t>
            </a:r>
            <a:r>
              <a:rPr lang="en-US" sz="1800" dirty="0">
                <a:latin typeface="Arial"/>
                <a:cs typeface="Arial"/>
              </a:rPr>
              <a:t>).</a:t>
            </a:r>
          </a:p>
          <a:p>
            <a:pPr lvl="2"/>
            <a:r>
              <a:rPr lang="en-US" sz="1800" dirty="0">
                <a:latin typeface="Arial"/>
                <a:cs typeface="Arial"/>
              </a:rPr>
              <a:t>Changes to existing cards (name, limits, cancel).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14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 within Concur,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/>
                <a:cs typeface="Arial"/>
              </a:rPr>
              <a:t>Expense Policy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Travel Expenses</a:t>
            </a:r>
          </a:p>
          <a:p>
            <a:pPr lvl="2"/>
            <a:r>
              <a:rPr lang="en-US" sz="1800" dirty="0">
                <a:latin typeface="Arial"/>
                <a:cs typeface="Arial"/>
              </a:rPr>
              <a:t>AFTER your trip you reconcile all expenses in Concur.</a:t>
            </a:r>
          </a:p>
          <a:p>
            <a:pPr lvl="1"/>
            <a:r>
              <a:rPr lang="en-US" sz="2000" dirty="0" err="1">
                <a:latin typeface="Arial"/>
                <a:cs typeface="Arial"/>
              </a:rPr>
              <a:t>PCard</a:t>
            </a:r>
            <a:r>
              <a:rPr lang="en-US" sz="2000" dirty="0">
                <a:latin typeface="Arial"/>
                <a:cs typeface="Arial"/>
              </a:rPr>
              <a:t> Expenses</a:t>
            </a:r>
          </a:p>
          <a:p>
            <a:pPr lvl="2"/>
            <a:r>
              <a:rPr lang="en-US" sz="1800" dirty="0">
                <a:latin typeface="Arial"/>
                <a:cs typeface="Arial"/>
              </a:rPr>
              <a:t>All </a:t>
            </a:r>
            <a:r>
              <a:rPr lang="en-US" sz="1800" dirty="0" err="1">
                <a:latin typeface="Arial"/>
                <a:cs typeface="Arial"/>
              </a:rPr>
              <a:t>PCard</a:t>
            </a:r>
            <a:r>
              <a:rPr lang="en-US" sz="1800" dirty="0">
                <a:latin typeface="Arial"/>
                <a:cs typeface="Arial"/>
              </a:rPr>
              <a:t> expenses are reconciled in Concur.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Payment Request</a:t>
            </a:r>
          </a:p>
          <a:p>
            <a:pPr lvl="2"/>
            <a:r>
              <a:rPr lang="en-US" sz="1800" dirty="0">
                <a:latin typeface="Arial"/>
                <a:cs typeface="Arial"/>
              </a:rPr>
              <a:t>All employee reimbursements are processed in Concur.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0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Built-In Rules within Concur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/>
                <a:cs typeface="Arial"/>
              </a:rPr>
              <a:t>Concur has built-in rules to assist with compliance and audit. Examples:</a:t>
            </a:r>
            <a:endParaRPr lang="en-US" dirty="0"/>
          </a:p>
          <a:p>
            <a:pPr lvl="1"/>
            <a:r>
              <a:rPr lang="en-US" sz="2000" dirty="0">
                <a:latin typeface="Arial"/>
                <a:cs typeface="Arial"/>
              </a:rPr>
              <a:t>"Red" alert is a hard stop. You cannot move forward.</a:t>
            </a:r>
          </a:p>
          <a:p>
            <a:pPr lvl="2"/>
            <a:r>
              <a:rPr lang="en-US" sz="1600" dirty="0">
                <a:latin typeface="Arial"/>
                <a:cs typeface="Arial"/>
              </a:rPr>
              <a:t>The account has no travel budget.</a:t>
            </a:r>
          </a:p>
          <a:p>
            <a:pPr lvl="2"/>
            <a:r>
              <a:rPr lang="en-US" sz="1600" dirty="0">
                <a:latin typeface="Arial"/>
                <a:cs typeface="Arial"/>
              </a:rPr>
              <a:t>Deduct </a:t>
            </a:r>
            <a:r>
              <a:rPr lang="en-US" sz="1600" dirty="0" smtClean="0">
                <a:latin typeface="Arial"/>
                <a:cs typeface="Arial"/>
              </a:rPr>
              <a:t>commuter </a:t>
            </a:r>
            <a:r>
              <a:rPr lang="en-US" sz="1600" dirty="0">
                <a:latin typeface="Arial"/>
                <a:cs typeface="Arial"/>
              </a:rPr>
              <a:t>mileage.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“</a:t>
            </a:r>
            <a:r>
              <a:rPr lang="en-US" sz="2000" dirty="0" smtClean="0">
                <a:latin typeface="Arial"/>
                <a:cs typeface="Arial"/>
              </a:rPr>
              <a:t>Orange“ alert </a:t>
            </a:r>
            <a:r>
              <a:rPr lang="en-US" sz="2000" dirty="0">
                <a:latin typeface="Arial"/>
                <a:cs typeface="Arial"/>
              </a:rPr>
              <a:t>is caution. You are able to continue.</a:t>
            </a:r>
            <a:endParaRPr lang="en-US" sz="2000" dirty="0"/>
          </a:p>
          <a:p>
            <a:pPr lvl="2"/>
            <a:r>
              <a:rPr lang="en-US" sz="1600" dirty="0">
                <a:latin typeface="Arial"/>
                <a:cs typeface="Arial"/>
              </a:rPr>
              <a:t>Transaction date outside trip dates.</a:t>
            </a:r>
            <a:endParaRPr lang="en-US" sz="1600" dirty="0"/>
          </a:p>
          <a:p>
            <a:pPr lvl="2"/>
            <a:r>
              <a:rPr lang="en-US" sz="1600" dirty="0">
                <a:latin typeface="Arial"/>
                <a:cs typeface="Arial"/>
              </a:rPr>
              <a:t>Possible duplicate transaction.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65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Areas within Concur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/>
                <a:cs typeface="Arial"/>
              </a:rPr>
              <a:t>Travel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Book your transportation and hotel directly through Concur.</a:t>
            </a:r>
          </a:p>
          <a:p>
            <a:pPr lvl="1"/>
            <a:r>
              <a:rPr lang="en-US" sz="2000" dirty="0" smtClean="0">
                <a:latin typeface="Arial"/>
                <a:cs typeface="Arial"/>
              </a:rPr>
              <a:t>CTP </a:t>
            </a:r>
            <a:r>
              <a:rPr lang="en-US" sz="2000" dirty="0">
                <a:latin typeface="Arial"/>
                <a:cs typeface="Arial"/>
              </a:rPr>
              <a:t>(</a:t>
            </a:r>
            <a:r>
              <a:rPr lang="en-US" sz="2000" dirty="0" smtClean="0">
                <a:latin typeface="Arial"/>
                <a:cs typeface="Arial"/>
              </a:rPr>
              <a:t>Collegiate Travel Planners)</a:t>
            </a:r>
            <a:endParaRPr lang="en-US" sz="2000" dirty="0"/>
          </a:p>
          <a:p>
            <a:pPr lvl="2"/>
            <a:r>
              <a:rPr lang="en-US" sz="1800" dirty="0">
                <a:latin typeface="Arial"/>
                <a:cs typeface="Arial"/>
              </a:rPr>
              <a:t>Transactions automatically feed into Concur making reconciliation easier.</a:t>
            </a:r>
          </a:p>
          <a:p>
            <a:pPr lvl="2"/>
            <a:r>
              <a:rPr lang="en-US" sz="1800" dirty="0">
                <a:latin typeface="Arial"/>
                <a:cs typeface="Arial"/>
              </a:rPr>
              <a:t>Provides full-service travel for TWU.</a:t>
            </a:r>
            <a:endParaRPr lang="en-US" sz="1800" dirty="0"/>
          </a:p>
          <a:p>
            <a:pPr lvl="2"/>
            <a:r>
              <a:rPr lang="en-US" sz="1800" dirty="0">
                <a:latin typeface="Arial"/>
                <a:cs typeface="Arial"/>
              </a:rPr>
              <a:t>Helps you find the best rates.</a:t>
            </a:r>
            <a:endParaRPr lang="en-US" sz="1800" dirty="0"/>
          </a:p>
          <a:p>
            <a:pPr marL="0" indent="0">
              <a:buNone/>
            </a:pPr>
            <a:r>
              <a:rPr lang="en-US" sz="1600" b="1" dirty="0" smtClean="0"/>
              <a:t>Note: </a:t>
            </a:r>
            <a:r>
              <a:rPr lang="en-US" sz="1600" dirty="0" smtClean="0"/>
              <a:t>you are encouraged but not required to use CTP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2307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Areas within Concur,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/>
                <a:cs typeface="Arial"/>
              </a:rPr>
              <a:t>Approvals</a:t>
            </a:r>
            <a:endParaRPr lang="en-US" sz="2400" dirty="0"/>
          </a:p>
          <a:p>
            <a:pPr lvl="1"/>
            <a:r>
              <a:rPr lang="en-US" sz="2000" dirty="0">
                <a:latin typeface="Arial"/>
                <a:cs typeface="Arial"/>
              </a:rPr>
              <a:t>Used by established approvers to approve Requests and Expenses.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All expenses route to the assigned account approver.</a:t>
            </a:r>
            <a:endParaRPr lang="en-US" sz="2000" dirty="0"/>
          </a:p>
          <a:p>
            <a:pPr lvl="1"/>
            <a:r>
              <a:rPr lang="en-US" sz="2000" dirty="0" smtClean="0">
                <a:latin typeface="Arial"/>
                <a:cs typeface="Arial"/>
              </a:rPr>
              <a:t>If </a:t>
            </a:r>
            <a:r>
              <a:rPr lang="en-US" sz="2000" dirty="0">
                <a:latin typeface="Arial"/>
                <a:cs typeface="Arial"/>
              </a:rPr>
              <a:t>a change is needed, email </a:t>
            </a:r>
            <a:r>
              <a:rPr lang="en-US" sz="2000" dirty="0">
                <a:latin typeface="Arial"/>
                <a:cs typeface="Arial"/>
                <a:hlinkClick r:id="rId2"/>
              </a:rPr>
              <a:t>concur@twu.edu</a:t>
            </a:r>
            <a:r>
              <a:rPr lang="en-US" sz="2000" dirty="0">
                <a:latin typeface="Arial"/>
                <a:cs typeface="Arial"/>
              </a:rPr>
              <a:t> for further guidance.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83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4984"/>
            <a:ext cx="8229600" cy="3259273"/>
          </a:xfrm>
        </p:spPr>
        <p:txBody>
          <a:bodyPr/>
          <a:lstStyle/>
          <a:p>
            <a:r>
              <a:rPr lang="en-US" sz="2000" dirty="0">
                <a:latin typeface="Arial"/>
                <a:cs typeface="Arial"/>
              </a:rPr>
              <a:t>Can I still pay travel expenses for a prospective employee?</a:t>
            </a:r>
          </a:p>
          <a:p>
            <a:pPr lvl="1"/>
            <a:r>
              <a:rPr lang="en-US" sz="1800" dirty="0">
                <a:latin typeface="Arial"/>
                <a:cs typeface="Arial"/>
              </a:rPr>
              <a:t>Yes, but the process is different.</a:t>
            </a:r>
          </a:p>
          <a:p>
            <a:pPr lvl="2"/>
            <a:r>
              <a:rPr lang="en-US" sz="1600" dirty="0">
                <a:latin typeface="Arial"/>
                <a:cs typeface="Arial"/>
              </a:rPr>
              <a:t>Hotel and airfare can be charged to an employee's </a:t>
            </a:r>
            <a:r>
              <a:rPr lang="en-US" sz="1600" dirty="0" smtClean="0">
                <a:latin typeface="Arial"/>
                <a:cs typeface="Arial"/>
              </a:rPr>
              <a:t>Travel Card</a:t>
            </a:r>
            <a:r>
              <a:rPr lang="en-US" sz="1600" dirty="0">
                <a:latin typeface="Arial"/>
                <a:cs typeface="Arial"/>
              </a:rPr>
              <a:t>.</a:t>
            </a:r>
          </a:p>
          <a:p>
            <a:pPr lvl="2"/>
            <a:r>
              <a:rPr lang="en-US" sz="1600" dirty="0" smtClean="0">
                <a:latin typeface="Arial"/>
                <a:cs typeface="Arial"/>
              </a:rPr>
              <a:t>Any out-of-pocket </a:t>
            </a:r>
            <a:r>
              <a:rPr lang="en-US" sz="1600" dirty="0">
                <a:latin typeface="Arial"/>
                <a:cs typeface="Arial"/>
              </a:rPr>
              <a:t>expenses </a:t>
            </a:r>
            <a:r>
              <a:rPr lang="en-US" sz="1600" dirty="0" smtClean="0">
                <a:latin typeface="Arial"/>
                <a:cs typeface="Arial"/>
              </a:rPr>
              <a:t>incurred by the prospective employee will be reimbursed on a Check Request.</a:t>
            </a:r>
            <a:endParaRPr lang="en-US" sz="1600" dirty="0"/>
          </a:p>
          <a:p>
            <a:pPr lvl="2"/>
            <a:r>
              <a:rPr lang="en-US" sz="1600" dirty="0">
                <a:latin typeface="Arial"/>
                <a:cs typeface="Arial"/>
              </a:rPr>
              <a:t>All </a:t>
            </a:r>
            <a:r>
              <a:rPr lang="en-US" sz="1600" dirty="0" smtClean="0">
                <a:latin typeface="Arial"/>
                <a:cs typeface="Arial"/>
              </a:rPr>
              <a:t>itemized receipts must be submitted and reconciled by the TWU employee (Travel Card and Check Request).</a:t>
            </a:r>
          </a:p>
          <a:p>
            <a:pPr lvl="2"/>
            <a:r>
              <a:rPr lang="en-US" sz="1600" dirty="0" smtClean="0">
                <a:latin typeface="Arial"/>
                <a:cs typeface="Arial"/>
              </a:rPr>
              <a:t>Prospective employees are no longer added into Concur.</a:t>
            </a:r>
            <a:endParaRPr lang="en-US" sz="1600" dirty="0">
              <a:latin typeface="Arial"/>
              <a:cs typeface="Arial"/>
            </a:endParaRPr>
          </a:p>
          <a:p>
            <a:pPr lvl="2"/>
            <a:r>
              <a:rPr lang="en-US" sz="1600" dirty="0" smtClean="0">
                <a:latin typeface="Arial"/>
                <a:cs typeface="Arial"/>
              </a:rPr>
              <a:t>An </a:t>
            </a:r>
            <a:r>
              <a:rPr lang="en-US" sz="1600" dirty="0">
                <a:latin typeface="Arial"/>
                <a:cs typeface="Arial"/>
              </a:rPr>
              <a:t>Oracle supplier number must be created for each prospective employee if TWU is paying for any expenses.</a:t>
            </a:r>
          </a:p>
          <a:p>
            <a:pPr lvl="3"/>
            <a:r>
              <a:rPr lang="en-US" sz="1400" dirty="0">
                <a:latin typeface="Arial"/>
                <a:cs typeface="Arial"/>
              </a:rPr>
              <a:t>Complete the </a:t>
            </a:r>
            <a:r>
              <a:rPr lang="en-US" sz="1400" dirty="0">
                <a:latin typeface="Arial"/>
                <a:cs typeface="Arial"/>
                <a:hlinkClick r:id="rId2"/>
              </a:rPr>
              <a:t>Prospective Employee Setup Form</a:t>
            </a:r>
            <a:r>
              <a:rPr lang="en-US" sz="1400" dirty="0">
                <a:latin typeface="Arial"/>
                <a:cs typeface="Arial"/>
              </a:rPr>
              <a:t> found on the </a:t>
            </a:r>
            <a:r>
              <a:rPr lang="en-US" sz="1400" dirty="0" smtClean="0">
                <a:latin typeface="Arial"/>
                <a:cs typeface="Arial"/>
              </a:rPr>
              <a:t>Procurement Services </a:t>
            </a:r>
            <a:r>
              <a:rPr lang="en-US" sz="1400" dirty="0">
                <a:latin typeface="Arial"/>
                <a:cs typeface="Arial"/>
              </a:rPr>
              <a:t>website.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68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223</TotalTime>
  <Words>685</Words>
  <Application>Microsoft Office PowerPoint</Application>
  <PresentationFormat>On-screen Show (16:9)</PresentationFormat>
  <Paragraphs>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Century Gothic</vt:lpstr>
      <vt:lpstr>Office Theme</vt:lpstr>
      <vt:lpstr>Concur Overview</vt:lpstr>
      <vt:lpstr>Overview</vt:lpstr>
      <vt:lpstr>Overview</vt:lpstr>
      <vt:lpstr>Policies within Concur</vt:lpstr>
      <vt:lpstr>Policies within Concur, continued</vt:lpstr>
      <vt:lpstr>Built-In Rules within Concur</vt:lpstr>
      <vt:lpstr>Other Areas within Concur</vt:lpstr>
      <vt:lpstr>Other Areas within Concur, continued</vt:lpstr>
      <vt:lpstr>Common Questions</vt:lpstr>
      <vt:lpstr>Common Questions, continued</vt:lpstr>
      <vt:lpstr>Common Questions, continued</vt:lpstr>
      <vt:lpstr>Resources</vt:lpstr>
      <vt:lpstr>Who to Contact?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Cinnater, Nancy</cp:lastModifiedBy>
  <cp:revision>47</cp:revision>
  <dcterms:created xsi:type="dcterms:W3CDTF">2010-04-12T23:12:02Z</dcterms:created>
  <dcterms:modified xsi:type="dcterms:W3CDTF">2024-02-22T23:23:46Z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