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5"/>
  </p:notesMasterIdLst>
  <p:sldIdLst>
    <p:sldId id="293" r:id="rId5"/>
    <p:sldId id="294" r:id="rId6"/>
    <p:sldId id="295" r:id="rId7"/>
    <p:sldId id="296" r:id="rId8"/>
    <p:sldId id="298" r:id="rId9"/>
    <p:sldId id="300" r:id="rId10"/>
    <p:sldId id="299" r:id="rId11"/>
    <p:sldId id="303" r:id="rId12"/>
    <p:sldId id="301" r:id="rId13"/>
    <p:sldId id="302" r:id="rId14"/>
    <p:sldId id="304" r:id="rId15"/>
    <p:sldId id="305" r:id="rId16"/>
    <p:sldId id="306" r:id="rId17"/>
    <p:sldId id="307" r:id="rId18"/>
    <p:sldId id="308" r:id="rId19"/>
    <p:sldId id="309" r:id="rId20"/>
    <p:sldId id="310" r:id="rId21"/>
    <p:sldId id="324" r:id="rId22"/>
    <p:sldId id="312" r:id="rId23"/>
    <p:sldId id="325" r:id="rId24"/>
    <p:sldId id="326" r:id="rId25"/>
    <p:sldId id="315" r:id="rId26"/>
    <p:sldId id="316" r:id="rId27"/>
    <p:sldId id="317" r:id="rId28"/>
    <p:sldId id="327" r:id="rId29"/>
    <p:sldId id="319" r:id="rId30"/>
    <p:sldId id="320" r:id="rId31"/>
    <p:sldId id="321" r:id="rId32"/>
    <p:sldId id="322" r:id="rId33"/>
    <p:sldId id="323"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2EC"/>
    <a:srgbClr val="990000"/>
    <a:srgbClr val="7814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86628" autoAdjust="0"/>
  </p:normalViewPr>
  <p:slideViewPr>
    <p:cSldViewPr snapToGrid="0" snapToObjects="1">
      <p:cViewPr varScale="1">
        <p:scale>
          <a:sx n="128" d="100"/>
          <a:sy n="128" d="100"/>
        </p:scale>
        <p:origin x="996" y="120"/>
      </p:cViewPr>
      <p:guideLst>
        <p:guide orient="horz" pos="1620"/>
        <p:guide pos="2880"/>
      </p:guideLst>
    </p:cSldViewPr>
  </p:slideViewPr>
  <p:notesTextViewPr>
    <p:cViewPr>
      <p:scale>
        <a:sx n="3" d="2"/>
        <a:sy n="3" d="2"/>
      </p:scale>
      <p:origin x="0" y="0"/>
    </p:cViewPr>
  </p:notesTextViewPr>
  <p:sorterViewPr>
    <p:cViewPr>
      <p:scale>
        <a:sx n="149" d="100"/>
        <a:sy n="149" d="100"/>
      </p:scale>
      <p:origin x="0" y="-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D4E5-8677-415C-8844-AD18241EC836}" type="datetimeFigureOut">
              <a:rPr lang="en-US" smtClean="0"/>
              <a:t>1/10/2024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E5345-A5AE-49E5-A503-5420BBA9F08F}" type="slidenum">
              <a:rPr lang="en-US" smtClean="0"/>
              <a:t>‹#›</a:t>
            </a:fld>
            <a:endParaRPr lang="en-US" dirty="0"/>
          </a:p>
        </p:txBody>
      </p:sp>
    </p:spTree>
    <p:extLst>
      <p:ext uri="{BB962C8B-B14F-4D97-AF65-F5344CB8AC3E}">
        <p14:creationId xmlns:p14="http://schemas.microsoft.com/office/powerpoint/2010/main" val="64029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udentloans.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1</a:t>
            </a:fld>
            <a:endParaRPr lang="en-US"/>
          </a:p>
        </p:txBody>
      </p:sp>
    </p:spTree>
    <p:extLst>
      <p:ext uri="{BB962C8B-B14F-4D97-AF65-F5344CB8AC3E}">
        <p14:creationId xmlns:p14="http://schemas.microsoft.com/office/powerpoint/2010/main" val="308167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E5345-A5AE-49E5-A503-5420BBA9F08F}" type="slidenum">
              <a:rPr lang="en-US" smtClean="0"/>
              <a:t>13</a:t>
            </a:fld>
            <a:endParaRPr lang="en-US" dirty="0"/>
          </a:p>
        </p:txBody>
      </p:sp>
    </p:spTree>
    <p:extLst>
      <p:ext uri="{BB962C8B-B14F-4D97-AF65-F5344CB8AC3E}">
        <p14:creationId xmlns:p14="http://schemas.microsoft.com/office/powerpoint/2010/main" val="329853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E5345-A5AE-49E5-A503-5420BBA9F08F}" type="slidenum">
              <a:rPr lang="en-US" smtClean="0"/>
              <a:t>15</a:t>
            </a:fld>
            <a:endParaRPr lang="en-US" dirty="0"/>
          </a:p>
        </p:txBody>
      </p:sp>
    </p:spTree>
    <p:extLst>
      <p:ext uri="{BB962C8B-B14F-4D97-AF65-F5344CB8AC3E}">
        <p14:creationId xmlns:p14="http://schemas.microsoft.com/office/powerpoint/2010/main" val="416343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E5345-A5AE-49E5-A503-5420BBA9F08F}" type="slidenum">
              <a:rPr lang="en-US" smtClean="0"/>
              <a:t>18</a:t>
            </a:fld>
            <a:endParaRPr lang="en-US" dirty="0"/>
          </a:p>
        </p:txBody>
      </p:sp>
    </p:spTree>
    <p:extLst>
      <p:ext uri="{BB962C8B-B14F-4D97-AF65-F5344CB8AC3E}">
        <p14:creationId xmlns:p14="http://schemas.microsoft.com/office/powerpoint/2010/main" val="283463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E5345-A5AE-49E5-A503-5420BBA9F08F}" type="slidenum">
              <a:rPr lang="en-US" smtClean="0"/>
              <a:t>23</a:t>
            </a:fld>
            <a:endParaRPr lang="en-US" dirty="0"/>
          </a:p>
        </p:txBody>
      </p:sp>
    </p:spTree>
    <p:extLst>
      <p:ext uri="{BB962C8B-B14F-4D97-AF65-F5344CB8AC3E}">
        <p14:creationId xmlns:p14="http://schemas.microsoft.com/office/powerpoint/2010/main" val="32264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E5345-A5AE-49E5-A503-5420BBA9F08F}" type="slidenum">
              <a:rPr lang="en-US" smtClean="0"/>
              <a:t>24</a:t>
            </a:fld>
            <a:endParaRPr lang="en-US" dirty="0"/>
          </a:p>
        </p:txBody>
      </p:sp>
    </p:spTree>
    <p:extLst>
      <p:ext uri="{BB962C8B-B14F-4D97-AF65-F5344CB8AC3E}">
        <p14:creationId xmlns:p14="http://schemas.microsoft.com/office/powerpoint/2010/main" val="3638130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27</a:t>
            </a:fld>
            <a:endParaRPr lang="en-US"/>
          </a:p>
        </p:txBody>
      </p:sp>
    </p:spTree>
    <p:extLst>
      <p:ext uri="{BB962C8B-B14F-4D97-AF65-F5344CB8AC3E}">
        <p14:creationId xmlns:p14="http://schemas.microsoft.com/office/powerpoint/2010/main" val="3495065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28</a:t>
            </a:fld>
            <a:endParaRPr lang="en-US"/>
          </a:p>
        </p:txBody>
      </p:sp>
    </p:spTree>
    <p:extLst>
      <p:ext uri="{BB962C8B-B14F-4D97-AF65-F5344CB8AC3E}">
        <p14:creationId xmlns:p14="http://schemas.microsoft.com/office/powerpoint/2010/main" val="176388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29</a:t>
            </a:fld>
            <a:endParaRPr lang="en-US"/>
          </a:p>
        </p:txBody>
      </p:sp>
    </p:spTree>
    <p:extLst>
      <p:ext uri="{BB962C8B-B14F-4D97-AF65-F5344CB8AC3E}">
        <p14:creationId xmlns:p14="http://schemas.microsoft.com/office/powerpoint/2010/main" val="124319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30</a:t>
            </a:fld>
            <a:endParaRPr lang="en-US"/>
          </a:p>
        </p:txBody>
      </p:sp>
    </p:spTree>
    <p:extLst>
      <p:ext uri="{BB962C8B-B14F-4D97-AF65-F5344CB8AC3E}">
        <p14:creationId xmlns:p14="http://schemas.microsoft.com/office/powerpoint/2010/main" val="89017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2</a:t>
            </a:fld>
            <a:endParaRPr lang="en-US"/>
          </a:p>
        </p:txBody>
      </p:sp>
    </p:spTree>
    <p:extLst>
      <p:ext uri="{BB962C8B-B14F-4D97-AF65-F5344CB8AC3E}">
        <p14:creationId xmlns:p14="http://schemas.microsoft.com/office/powerpoint/2010/main" val="175531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3</a:t>
            </a:fld>
            <a:endParaRPr lang="en-US"/>
          </a:p>
        </p:txBody>
      </p:sp>
    </p:spTree>
    <p:extLst>
      <p:ext uri="{BB962C8B-B14F-4D97-AF65-F5344CB8AC3E}">
        <p14:creationId xmlns:p14="http://schemas.microsoft.com/office/powerpoint/2010/main" val="385278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submitting a FAFSA the student applies for federal</a:t>
            </a:r>
            <a:r>
              <a:rPr lang="en-US" baseline="0" dirty="0"/>
              <a:t> aid, including federal grants, and state grants. In addition to Federal Grants TWU also awards federal Direct Loans and federal work study. For more information please see our website to review the eligibility requirements for financial aid. Students must be degree seeking, no pursuing a certificate only, have enrolled in degree applicable coursework, be making satisfactory academic progress, and have a completed financial aid file.</a:t>
            </a:r>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4</a:t>
            </a:fld>
            <a:endParaRPr lang="en-US"/>
          </a:p>
        </p:txBody>
      </p:sp>
    </p:spTree>
    <p:extLst>
      <p:ext uri="{BB962C8B-B14F-4D97-AF65-F5344CB8AC3E}">
        <p14:creationId xmlns:p14="http://schemas.microsoft.com/office/powerpoint/2010/main" val="129440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your initial check list has been completed two more steps will be added. Accept or Reject Financial Aid Awards, and Acknowledge Award letter. When taking action on awards no awards can be left in pending status, or the student will not have access to acknowledge the award letter. </a:t>
            </a:r>
            <a:endParaRPr lang="en-US" dirty="0"/>
          </a:p>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5</a:t>
            </a:fld>
            <a:endParaRPr lang="en-US"/>
          </a:p>
        </p:txBody>
      </p:sp>
    </p:spTree>
    <p:extLst>
      <p:ext uri="{BB962C8B-B14F-4D97-AF65-F5344CB8AC3E}">
        <p14:creationId xmlns:p14="http://schemas.microsoft.com/office/powerpoint/2010/main" val="292912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11150" y="668338"/>
            <a:ext cx="6100763" cy="3432175"/>
          </a:xfrm>
          <a:ln/>
        </p:spPr>
      </p:sp>
      <p:sp>
        <p:nvSpPr>
          <p:cNvPr id="26627" name="Notes Placeholder 2"/>
          <p:cNvSpPr>
            <a:spLocks noGrp="1"/>
          </p:cNvSpPr>
          <p:nvPr>
            <p:ph type="body" idx="1"/>
          </p:nvPr>
        </p:nvSpPr>
        <p:spPr>
          <a:xfrm>
            <a:off x="914401" y="4343283"/>
            <a:ext cx="5029200" cy="4284308"/>
          </a:xfrm>
          <a:noFill/>
          <a:ln/>
        </p:spPr>
        <p:txBody>
          <a:bodyPr/>
          <a:lstStyle/>
          <a:p>
            <a:r>
              <a:rPr lang="en-US" b="1" dirty="0"/>
              <a:t>What do you need to do if you are awarded loans?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accepted federal</a:t>
            </a:r>
            <a:r>
              <a:rPr lang="en-US" baseline="0" dirty="0"/>
              <a:t> loans on </a:t>
            </a:r>
            <a:r>
              <a:rPr lang="en-US" dirty="0"/>
              <a:t>your TWU Self Service you will need to complete additional steps to finalize your loan awards.</a:t>
            </a:r>
          </a:p>
          <a:p>
            <a:endParaRPr lang="en-US" dirty="0"/>
          </a:p>
          <a:p>
            <a:r>
              <a:rPr lang="en-US" dirty="0"/>
              <a:t>If you are awarded a Federal Direct Subsidized or Unsubsidized Stafford Loan or a Grad Plus loan, you will need to go to </a:t>
            </a:r>
            <a:r>
              <a:rPr lang="en-US" dirty="0">
                <a:hlinkClick r:id="rId3"/>
              </a:rPr>
              <a:t>www.studentloans.gov</a:t>
            </a:r>
            <a:r>
              <a:rPr lang="en-US" dirty="0"/>
              <a:t>  to</a:t>
            </a:r>
          </a:p>
          <a:p>
            <a:r>
              <a:rPr lang="en-US" dirty="0"/>
              <a:t>complete the loan process including completing Entrance Loan Counseling and electronically signing the Master Loan Agreement.</a:t>
            </a:r>
          </a:p>
          <a:p>
            <a:endParaRPr lang="en-US" dirty="0"/>
          </a:p>
          <a:p>
            <a:r>
              <a:rPr lang="en-US" dirty="0"/>
              <a:t>If your parent wishes to apply for a Federal Parent Loans for Undergraduate Students (PLUS), your parent must go to the </a:t>
            </a:r>
            <a:r>
              <a:rPr lang="en-US" dirty="0">
                <a:hlinkClick r:id="rId3"/>
              </a:rPr>
              <a:t>www.studentloans.gov</a:t>
            </a:r>
            <a:r>
              <a:rPr lang="en-US" dirty="0"/>
              <a:t> website to apply.  Please</a:t>
            </a:r>
            <a:r>
              <a:rPr lang="en-US" baseline="0" dirty="0"/>
              <a:t> note, parents of Graduate Students are not allowed to borrow a Federal PLUS, or a Graduate PLUS.</a:t>
            </a:r>
            <a:endParaRPr lang="en-US" dirty="0"/>
          </a:p>
          <a:p>
            <a:endParaRPr lang="en-US" dirty="0"/>
          </a:p>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79380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7</a:t>
            </a:fld>
            <a:endParaRPr lang="en-US"/>
          </a:p>
        </p:txBody>
      </p:sp>
    </p:spTree>
    <p:extLst>
      <p:ext uri="{BB962C8B-B14F-4D97-AF65-F5344CB8AC3E}">
        <p14:creationId xmlns:p14="http://schemas.microsoft.com/office/powerpoint/2010/main" val="402458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student</a:t>
            </a:r>
            <a:r>
              <a:rPr lang="en-US" baseline="0" dirty="0"/>
              <a:t> has attended their first class their academic and financial records are at that point protected by the Family Education Rights and Privacy Act. In order for our staff to speak with a parent about the student’s record, the student must have given prior written authorization to the university. Students may complete and submit the Authorization to Release Education Records form to the University Registrar. Please note the form requires the student to set a password, and the parent must be prepared to provide the password to staff, before being allowed access to information in the students financial aid file.</a:t>
            </a:r>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9</a:t>
            </a:fld>
            <a:endParaRPr lang="en-US"/>
          </a:p>
        </p:txBody>
      </p:sp>
    </p:spTree>
    <p:extLst>
      <p:ext uri="{BB962C8B-B14F-4D97-AF65-F5344CB8AC3E}">
        <p14:creationId xmlns:p14="http://schemas.microsoft.com/office/powerpoint/2010/main" val="238997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our virtual presentation.</a:t>
            </a:r>
            <a:r>
              <a:rPr lang="en-US" baseline="0" dirty="0"/>
              <a:t> We look forward to seeing you smiling </a:t>
            </a:r>
            <a:r>
              <a:rPr lang="en-US" baseline="0"/>
              <a:t>faces on campus!</a:t>
            </a:r>
            <a:endParaRPr lang="en-US" dirty="0"/>
          </a:p>
        </p:txBody>
      </p:sp>
      <p:sp>
        <p:nvSpPr>
          <p:cNvPr id="4" name="Slide Number Placeholder 3"/>
          <p:cNvSpPr>
            <a:spLocks noGrp="1"/>
          </p:cNvSpPr>
          <p:nvPr>
            <p:ph type="sldNum" sz="quarter" idx="10"/>
          </p:nvPr>
        </p:nvSpPr>
        <p:spPr/>
        <p:txBody>
          <a:bodyPr/>
          <a:lstStyle/>
          <a:p>
            <a:fld id="{8AD224D1-3C04-4831-8845-17D4249D4DC7}" type="slidenum">
              <a:rPr lang="en-US" smtClean="0"/>
              <a:t>10</a:t>
            </a:fld>
            <a:endParaRPr lang="en-US"/>
          </a:p>
        </p:txBody>
      </p:sp>
    </p:spTree>
    <p:extLst>
      <p:ext uri="{BB962C8B-B14F-4D97-AF65-F5344CB8AC3E}">
        <p14:creationId xmlns:p14="http://schemas.microsoft.com/office/powerpoint/2010/main" val="269564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3959528"/>
            <a:ext cx="7772400" cy="742487"/>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366299"/>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509001"/>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509001"/>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55525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06587"/>
            <a:ext cx="4040188" cy="3002565"/>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55525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706587"/>
            <a:ext cx="4041775" cy="3002565"/>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9"/>
            <a:ext cx="5111750" cy="4518634"/>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647096"/>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50722"/>
            <a:ext cx="5486400" cy="541677"/>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209853"/>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3947017"/>
            <a:ext cx="5486400" cy="769270"/>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742E7F-9C6C-466A-B6AD-1DDF56EA8AC6}"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F65C1-196C-4911-A5B7-EE65F235A3C7}" type="slidenum">
              <a:rPr lang="en-US" smtClean="0"/>
              <a:t>‹#›</a:t>
            </a:fld>
            <a:endParaRPr lang="en-US" dirty="0"/>
          </a:p>
        </p:txBody>
      </p:sp>
    </p:spTree>
    <p:extLst>
      <p:ext uri="{BB962C8B-B14F-4D97-AF65-F5344CB8AC3E}">
        <p14:creationId xmlns:p14="http://schemas.microsoft.com/office/powerpoint/2010/main" val="400424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2.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 id="214749346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inaid@tw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wu.edu/finai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payments@tw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inaid@tw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twu.edu/fina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smmc@twu.edu" TargetMode="External"/><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twu.edu/smmc"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wu.edu/smm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wu.edu/finaid/types-of-ai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wu.edu/media/documents/registrar/FERPA-releas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986" y="3763478"/>
            <a:ext cx="8390467" cy="938537"/>
          </a:xfrm>
        </p:spPr>
        <p:txBody>
          <a:bodyPr>
            <a:normAutofit/>
          </a:bodyPr>
          <a:lstStyle/>
          <a:p>
            <a:r>
              <a:rPr lang="en-US" dirty="0">
                <a:latin typeface="Mongolian Baiti" panose="03000500000000000000" pitchFamily="66" charset="0"/>
                <a:cs typeface="Mongolian Baiti" panose="03000500000000000000" pitchFamily="66" charset="0"/>
              </a:rPr>
              <a:t>Office of Financial Aid</a:t>
            </a:r>
          </a:p>
        </p:txBody>
      </p:sp>
    </p:spTree>
    <p:extLst>
      <p:ext uri="{BB962C8B-B14F-4D97-AF65-F5344CB8AC3E}">
        <p14:creationId xmlns:p14="http://schemas.microsoft.com/office/powerpoint/2010/main" val="95486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173256"/>
            <a:ext cx="7967312" cy="606390"/>
          </a:xfrm>
        </p:spPr>
        <p:txBody>
          <a:bodyPr>
            <a:normAutofit fontScale="90000"/>
          </a:bodyPr>
          <a:lstStyle/>
          <a:p>
            <a:r>
              <a:rPr lang="en-US" b="1" dirty="0">
                <a:solidFill>
                  <a:schemeClr val="accent2">
                    <a:lumMod val="75000"/>
                  </a:schemeClr>
                </a:solidFill>
                <a:latin typeface="Calibri" panose="020F0502020204030204" pitchFamily="34" charset="0"/>
              </a:rPr>
              <a:t>TWU Financial Aid Office</a:t>
            </a:r>
            <a:r>
              <a:rPr lang="en-US" sz="2400" dirty="0">
                <a:solidFill>
                  <a:schemeClr val="accent2">
                    <a:lumMod val="75000"/>
                  </a:schemeClr>
                </a:solidFill>
              </a:rPr>
              <a:t/>
            </a:r>
            <a:br>
              <a:rPr lang="en-US" sz="2400"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idx="1"/>
          </p:nvPr>
        </p:nvSpPr>
        <p:spPr>
          <a:xfrm>
            <a:off x="608798" y="779647"/>
            <a:ext cx="8001000" cy="3483142"/>
          </a:xfrm>
        </p:spPr>
        <p:txBody>
          <a:bodyPr/>
          <a:lstStyle/>
          <a:p>
            <a:pPr marL="228600" indent="-457200">
              <a:buClr>
                <a:srgbClr val="770005"/>
              </a:buClr>
              <a:buSzPct val="80000"/>
              <a:defRPr/>
            </a:pPr>
            <a:r>
              <a:rPr lang="en-US" sz="2000" dirty="0">
                <a:solidFill>
                  <a:srgbClr val="002060"/>
                </a:solidFill>
                <a:latin typeface="Calibri" panose="020F0502020204030204" pitchFamily="34" charset="0"/>
                <a:cs typeface="Arial" pitchFamily="34" charset="0"/>
              </a:rPr>
              <a:t>Administration Conference Tower, Room 201</a:t>
            </a:r>
          </a:p>
          <a:p>
            <a:pPr marL="1028700" lvl="2" indent="-457200">
              <a:buClr>
                <a:srgbClr val="770005"/>
              </a:buClr>
              <a:buSzPct val="80000"/>
              <a:defRPr/>
            </a:pPr>
            <a:r>
              <a:rPr lang="en-US" sz="2000" dirty="0">
                <a:solidFill>
                  <a:srgbClr val="002060"/>
                </a:solidFill>
                <a:latin typeface="Calibri" panose="020F0502020204030204" pitchFamily="34" charset="0"/>
                <a:cs typeface="Arial" pitchFamily="34" charset="0"/>
              </a:rPr>
              <a:t>Monday – Friday, 8:00 a.m. to 5:00 p.m.</a:t>
            </a:r>
          </a:p>
          <a:p>
            <a:pPr marL="228600" indent="-457200">
              <a:buClr>
                <a:srgbClr val="770005"/>
              </a:buClr>
              <a:buSzPct val="80000"/>
              <a:defRPr/>
            </a:pPr>
            <a:r>
              <a:rPr lang="en-US" sz="2000" dirty="0">
                <a:solidFill>
                  <a:srgbClr val="002060"/>
                </a:solidFill>
                <a:latin typeface="Calibri" panose="020F0502020204030204" pitchFamily="34" charset="0"/>
                <a:cs typeface="Arial" pitchFamily="34" charset="0"/>
              </a:rPr>
              <a:t>Contact us</a:t>
            </a:r>
          </a:p>
          <a:p>
            <a:pPr marL="1028700" lvl="2" indent="-457200">
              <a:buClr>
                <a:srgbClr val="770005"/>
              </a:buClr>
              <a:buSzPct val="80000"/>
              <a:defRPr/>
            </a:pPr>
            <a:r>
              <a:rPr lang="en-US" sz="2000" dirty="0">
                <a:solidFill>
                  <a:srgbClr val="002060"/>
                </a:solidFill>
                <a:latin typeface="Calibri" panose="020F0502020204030204" pitchFamily="34" charset="0"/>
                <a:cs typeface="Arial" pitchFamily="34" charset="0"/>
              </a:rPr>
              <a:t>Phone:  (940) 898-3064</a:t>
            </a:r>
          </a:p>
          <a:p>
            <a:pPr marL="1028700" lvl="2" indent="-457200">
              <a:buClr>
                <a:srgbClr val="770005"/>
              </a:buClr>
              <a:buSzPct val="80000"/>
              <a:defRPr/>
            </a:pPr>
            <a:r>
              <a:rPr lang="en-US" sz="2000" dirty="0">
                <a:solidFill>
                  <a:srgbClr val="002060"/>
                </a:solidFill>
                <a:latin typeface="Calibri" panose="020F0502020204030204" pitchFamily="34" charset="0"/>
                <a:cs typeface="Arial" pitchFamily="34" charset="0"/>
              </a:rPr>
              <a:t>Fax:  (940) 898-3068</a:t>
            </a:r>
          </a:p>
          <a:p>
            <a:pPr marL="1028700" lvl="2" indent="-457200">
              <a:buClr>
                <a:srgbClr val="770005"/>
              </a:buClr>
              <a:buSzPct val="80000"/>
              <a:defRPr/>
            </a:pPr>
            <a:r>
              <a:rPr lang="en-US" sz="2000" dirty="0">
                <a:solidFill>
                  <a:srgbClr val="002060"/>
                </a:solidFill>
                <a:latin typeface="Calibri" panose="020F0502020204030204" pitchFamily="34" charset="0"/>
                <a:cs typeface="Arial" pitchFamily="34" charset="0"/>
              </a:rPr>
              <a:t>Email:  </a:t>
            </a:r>
            <a:r>
              <a:rPr lang="en-US" sz="2000" dirty="0">
                <a:solidFill>
                  <a:srgbClr val="002060"/>
                </a:solidFill>
                <a:latin typeface="Calibri" panose="020F0502020204030204" pitchFamily="34" charset="0"/>
                <a:cs typeface="Arial" pitchFamily="34" charset="0"/>
                <a:hlinkClick r:id="rId3"/>
              </a:rPr>
              <a:t>finAid@twu.edu</a:t>
            </a:r>
            <a:endParaRPr lang="en-US" sz="2000" dirty="0">
              <a:solidFill>
                <a:srgbClr val="002060"/>
              </a:solidFill>
              <a:latin typeface="Calibri" panose="020F0502020204030204" pitchFamily="34" charset="0"/>
              <a:cs typeface="Arial" pitchFamily="34" charset="0"/>
            </a:endParaRPr>
          </a:p>
          <a:p>
            <a:pPr marL="228600" indent="-457200">
              <a:buClr>
                <a:srgbClr val="770005"/>
              </a:buClr>
              <a:buSzPct val="80000"/>
              <a:defRPr/>
            </a:pPr>
            <a:r>
              <a:rPr lang="en-US" sz="2000" dirty="0">
                <a:solidFill>
                  <a:srgbClr val="002060"/>
                </a:solidFill>
                <a:latin typeface="Calibri" panose="020F0502020204030204" pitchFamily="34" charset="0"/>
                <a:cs typeface="Arial" pitchFamily="34" charset="0"/>
              </a:rPr>
              <a:t>Online Information - </a:t>
            </a:r>
            <a:r>
              <a:rPr lang="en-US" sz="2000" dirty="0">
                <a:solidFill>
                  <a:srgbClr val="002060"/>
                </a:solidFill>
                <a:latin typeface="Calibri" panose="020F0502020204030204" pitchFamily="34" charset="0"/>
                <a:cs typeface="Arial" pitchFamily="34" charset="0"/>
                <a:hlinkClick r:id="rId4"/>
              </a:rPr>
              <a:t>www.twu.edu/finaid/</a:t>
            </a:r>
            <a:endParaRPr lang="en-US" sz="2000" dirty="0">
              <a:solidFill>
                <a:srgbClr val="002060"/>
              </a:solidFill>
              <a:latin typeface="Calibri" panose="020F0502020204030204" pitchFamily="34" charset="0"/>
              <a:cs typeface="Arial" pitchFamily="34" charset="0"/>
            </a:endParaRPr>
          </a:p>
          <a:p>
            <a:pPr marL="228600" indent="-457200">
              <a:buClr>
                <a:srgbClr val="770005"/>
              </a:buClr>
              <a:buSzPct val="80000"/>
              <a:defRPr/>
            </a:pPr>
            <a:r>
              <a:rPr lang="en-US" sz="2000" dirty="0">
                <a:solidFill>
                  <a:srgbClr val="002060"/>
                </a:solidFill>
                <a:latin typeface="Calibri" panose="020F0502020204030204" pitchFamily="34" charset="0"/>
                <a:cs typeface="Arial" pitchFamily="34" charset="0"/>
              </a:rPr>
              <a:t>Financial Aid Advisors at each TWU campus.</a:t>
            </a:r>
            <a:endParaRPr lang="en-US" sz="2000" i="1" dirty="0">
              <a:solidFill>
                <a:srgbClr val="00206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78183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t>Glen Ray</a:t>
            </a:r>
            <a:r>
              <a:rPr lang="en-US" dirty="0"/>
              <a:t/>
            </a:r>
            <a:br>
              <a:rPr lang="en-US" dirty="0"/>
            </a:br>
            <a:r>
              <a:rPr lang="en-US" sz="3100" dirty="0"/>
              <a:t>Director of Student Accounts &amp; Bursar</a:t>
            </a:r>
            <a:r>
              <a:rPr lang="en-US" dirty="0"/>
              <a:t/>
            </a:r>
            <a:br>
              <a:rPr lang="en-US" dirty="0"/>
            </a:br>
            <a:endParaRPr lang="en-US" dirty="0"/>
          </a:p>
        </p:txBody>
      </p:sp>
    </p:spTree>
    <p:extLst>
      <p:ext uri="{BB962C8B-B14F-4D97-AF65-F5344CB8AC3E}">
        <p14:creationId xmlns:p14="http://schemas.microsoft.com/office/powerpoint/2010/main" val="342675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n w="12700">
                  <a:solidFill>
                    <a:srgbClr val="1F497D">
                      <a:satMod val="155000"/>
                    </a:srgbClr>
                  </a:solidFill>
                  <a:prstDash val="solid"/>
                </a:ln>
                <a:solidFill>
                  <a:srgbClr val="781426"/>
                </a:solidFill>
                <a:latin typeface="Arial" pitchFamily="34" charset="0"/>
                <a:cs typeface="Arial" pitchFamily="34" charset="0"/>
              </a:rPr>
              <a:t>Office of the Bursar</a:t>
            </a:r>
            <a:r>
              <a:rPr lang="en-US" dirty="0">
                <a:ln w="12700">
                  <a:solidFill>
                    <a:srgbClr val="1F497D">
                      <a:satMod val="155000"/>
                    </a:srgbClr>
                  </a:solidFill>
                  <a:prstDash val="solid"/>
                </a:ln>
                <a:latin typeface="Arial" pitchFamily="34" charset="0"/>
                <a:cs typeface="Arial" pitchFamily="34" charset="0"/>
              </a:rPr>
              <a:t/>
            </a:r>
            <a:br>
              <a:rPr lang="en-US" dirty="0">
                <a:ln w="12700">
                  <a:solidFill>
                    <a:srgbClr val="1F497D">
                      <a:satMod val="155000"/>
                    </a:srgbClr>
                  </a:solidFill>
                  <a:prstDash val="solid"/>
                </a:ln>
                <a:latin typeface="Arial" pitchFamily="34" charset="0"/>
                <a:cs typeface="Arial" pitchFamily="34" charset="0"/>
              </a:rPr>
            </a:br>
            <a:endParaRPr lang="en-US" dirty="0"/>
          </a:p>
        </p:txBody>
      </p:sp>
      <p:sp>
        <p:nvSpPr>
          <p:cNvPr id="3" name="Content Placeholder 2"/>
          <p:cNvSpPr>
            <a:spLocks noGrp="1"/>
          </p:cNvSpPr>
          <p:nvPr>
            <p:ph idx="1"/>
          </p:nvPr>
        </p:nvSpPr>
        <p:spPr>
          <a:xfrm>
            <a:off x="345989" y="815547"/>
            <a:ext cx="8439665" cy="3750904"/>
          </a:xfrm>
        </p:spPr>
        <p:txBody>
          <a:bodyPr/>
          <a:lstStyle/>
          <a:p>
            <a:pPr marL="0" indent="0">
              <a:buNone/>
            </a:pPr>
            <a:r>
              <a:rPr lang="en-US" sz="2200" b="1" dirty="0">
                <a:latin typeface="Arial" charset="0"/>
                <a:cs typeface="Arial" charset="0"/>
              </a:rPr>
              <a:t>Admissions/Registration Building</a:t>
            </a:r>
          </a:p>
          <a:p>
            <a:pPr marL="0" indent="0">
              <a:buNone/>
            </a:pPr>
            <a:r>
              <a:rPr lang="en-US" sz="2200" b="1" dirty="0">
                <a:latin typeface="Arial" charset="0"/>
                <a:cs typeface="Arial" charset="0"/>
              </a:rPr>
              <a:t>304 Administration Drive</a:t>
            </a:r>
          </a:p>
          <a:p>
            <a:pPr marL="0" indent="0">
              <a:buNone/>
            </a:pPr>
            <a:r>
              <a:rPr lang="en-US" sz="2200" b="1" dirty="0">
                <a:latin typeface="Arial" charset="0"/>
                <a:cs typeface="Arial" charset="0"/>
              </a:rPr>
              <a:t>Denton TX 76204</a:t>
            </a:r>
          </a:p>
          <a:p>
            <a:pPr marL="0" indent="0">
              <a:buNone/>
            </a:pPr>
            <a:r>
              <a:rPr lang="en-US" sz="2200" b="1" dirty="0">
                <a:latin typeface="Arial" charset="0"/>
                <a:cs typeface="Arial" charset="0"/>
              </a:rPr>
              <a:t>	       Phone: 940-898-3570 </a:t>
            </a:r>
          </a:p>
          <a:p>
            <a:pPr marL="0" indent="0">
              <a:buNone/>
            </a:pPr>
            <a:r>
              <a:rPr lang="en-US" sz="2200" b="1" dirty="0">
                <a:latin typeface="Arial" charset="0"/>
                <a:cs typeface="Arial" charset="0"/>
              </a:rPr>
              <a:t>	           Fax: 940-898-3578</a:t>
            </a:r>
          </a:p>
          <a:p>
            <a:pPr marL="0" indent="0">
              <a:buNone/>
            </a:pPr>
            <a:r>
              <a:rPr lang="en-US" sz="2200" b="1" dirty="0">
                <a:latin typeface="Arial" charset="0"/>
                <a:cs typeface="Arial" charset="0"/>
              </a:rPr>
              <a:t>	Email: </a:t>
            </a:r>
            <a:r>
              <a:rPr lang="en-US" sz="2200" b="1" dirty="0">
                <a:latin typeface="Arial" charset="0"/>
                <a:cs typeface="Arial" charset="0"/>
                <a:hlinkClick r:id="rId2"/>
              </a:rPr>
              <a:t>payments@twu.edu</a:t>
            </a:r>
            <a:r>
              <a:rPr lang="en-US" sz="2200" b="1" dirty="0">
                <a:latin typeface="Arial" charset="0"/>
                <a:cs typeface="Arial" charset="0"/>
              </a:rPr>
              <a:t> </a:t>
            </a:r>
          </a:p>
          <a:p>
            <a:pPr>
              <a:buFont typeface="Wingdings" panose="05000000000000000000" pitchFamily="2" charset="2"/>
              <a:buChar char="Ø"/>
            </a:pPr>
            <a:r>
              <a:rPr lang="en-US" sz="2200" b="1" dirty="0">
                <a:latin typeface="Arial" charset="0"/>
                <a:cs typeface="Arial" charset="0"/>
              </a:rPr>
              <a:t>Window Hours:  M-</a:t>
            </a:r>
            <a:r>
              <a:rPr lang="en-US" sz="2200" b="1" dirty="0" err="1">
                <a:latin typeface="Arial" charset="0"/>
                <a:cs typeface="Arial" charset="0"/>
              </a:rPr>
              <a:t>Thur</a:t>
            </a:r>
            <a:r>
              <a:rPr lang="en-US" sz="2200" b="1" dirty="0">
                <a:latin typeface="Arial" charset="0"/>
                <a:cs typeface="Arial" charset="0"/>
              </a:rPr>
              <a:t>,  9am – 4pm	 </a:t>
            </a:r>
          </a:p>
          <a:p>
            <a:pPr>
              <a:buFont typeface="Wingdings" panose="05000000000000000000" pitchFamily="2" charset="2"/>
              <a:buChar char="Ø"/>
            </a:pPr>
            <a:r>
              <a:rPr lang="en-US" sz="2200" b="1" dirty="0">
                <a:latin typeface="Arial" charset="0"/>
                <a:cs typeface="Arial" charset="0"/>
              </a:rPr>
              <a:t>Phone Hours:     M-F, 8am – 5pm</a:t>
            </a:r>
          </a:p>
          <a:p>
            <a:pPr marL="0" indent="0" algn="ctr">
              <a:buNone/>
            </a:pPr>
            <a:r>
              <a:rPr lang="en-US" sz="2200" b="1" dirty="0">
                <a:latin typeface="Arial" charset="0"/>
                <a:cs typeface="Arial" charset="0"/>
              </a:rPr>
              <a:t>www.twu.edu/bursar</a:t>
            </a:r>
            <a:endParaRPr lang="en-US" sz="2200" dirty="0"/>
          </a:p>
        </p:txBody>
      </p:sp>
      <p:pic>
        <p:nvPicPr>
          <p:cNvPr id="4" name="Picture 6" descr="http://www.twu.edu/spinners/gallery/images/exteriors/act_admissions2.jpg"/>
          <p:cNvPicPr>
            <a:picLocks noChangeAspect="1" noChangeArrowheads="1"/>
          </p:cNvPicPr>
          <p:nvPr/>
        </p:nvPicPr>
        <p:blipFill>
          <a:blip r:embed="rId3"/>
          <a:srcRect/>
          <a:stretch>
            <a:fillRect/>
          </a:stretch>
        </p:blipFill>
        <p:spPr bwMode="auto">
          <a:xfrm>
            <a:off x="6178379" y="815547"/>
            <a:ext cx="1850924" cy="2674273"/>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threePt" dir="t"/>
          </a:scene3d>
        </p:spPr>
      </p:pic>
    </p:spTree>
    <p:extLst>
      <p:ext uri="{BB962C8B-B14F-4D97-AF65-F5344CB8AC3E}">
        <p14:creationId xmlns:p14="http://schemas.microsoft.com/office/powerpoint/2010/main" val="372035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048625" cy="872439"/>
          </a:xfrm>
        </p:spPr>
        <p:txBody>
          <a:bodyPr>
            <a:noAutofit/>
          </a:bodyPr>
          <a:lstStyle/>
          <a:p>
            <a:pPr algn="ctr"/>
            <a:r>
              <a:rPr lang="en-US" dirty="0">
                <a:ln w="12700">
                  <a:solidFill>
                    <a:schemeClr val="tx2">
                      <a:satMod val="155000"/>
                    </a:schemeClr>
                  </a:solidFill>
                  <a:prstDash val="solid"/>
                </a:ln>
                <a:solidFill>
                  <a:srgbClr val="990000"/>
                </a:solidFill>
                <a:latin typeface="Arial" panose="020B0604020202020204" pitchFamily="34" charset="0"/>
                <a:ea typeface="Times New Roman" pitchFamily="18" charset="0"/>
                <a:cs typeface="Arial" pitchFamily="34" charset="0"/>
              </a:rPr>
              <a:t>What are Accepted Payment Methods?</a:t>
            </a:r>
            <a:r>
              <a:rPr lang="en-US" dirty="0">
                <a:ln w="12700">
                  <a:solidFill>
                    <a:schemeClr val="tx2">
                      <a:satMod val="155000"/>
                    </a:schemeClr>
                  </a:solidFill>
                  <a:prstDash val="solid"/>
                </a:ln>
                <a:solidFill>
                  <a:srgbClr val="990000"/>
                </a:solidFill>
                <a:latin typeface="Arial" panose="020B0604020202020204" pitchFamily="34" charset="0"/>
                <a:cs typeface="Arial" panose="020B0604020202020204" pitchFamily="34" charset="0"/>
              </a:rPr>
              <a:t/>
            </a:r>
            <a:br>
              <a:rPr lang="en-US" dirty="0">
                <a:ln w="12700">
                  <a:solidFill>
                    <a:schemeClr val="tx2">
                      <a:satMod val="155000"/>
                    </a:schemeClr>
                  </a:solidFill>
                  <a:prstDash val="solid"/>
                </a:ln>
                <a:solidFill>
                  <a:srgbClr val="990000"/>
                </a:solidFill>
                <a:latin typeface="Arial" panose="020B0604020202020204" pitchFamily="34" charset="0"/>
                <a:cs typeface="Arial" panose="020B0604020202020204" pitchFamily="34" charset="0"/>
              </a:rPr>
            </a:br>
            <a:endParaRPr lang="en-US" dirty="0">
              <a:solidFill>
                <a:srgbClr val="99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00151"/>
            <a:ext cx="6652410" cy="3514724"/>
          </a:xfrm>
        </p:spPr>
        <p:txBody>
          <a:bodyPr/>
          <a:lstStyle/>
          <a:p>
            <a:pPr marL="285750" indent="-285750">
              <a:buFont typeface="Arial" pitchFamily="34" charset="0"/>
              <a:buChar char="•"/>
            </a:pPr>
            <a:r>
              <a:rPr lang="en-US" sz="2200" b="1" dirty="0">
                <a:latin typeface="Arial" charset="0"/>
                <a:cs typeface="Arial" charset="0"/>
              </a:rPr>
              <a:t>Credit/Debit Cards Online Only - </a:t>
            </a:r>
            <a:r>
              <a:rPr lang="en-US" sz="1600" b="1" dirty="0">
                <a:latin typeface="Arial" charset="0"/>
                <a:cs typeface="Arial" charset="0"/>
              </a:rPr>
              <a:t>2.95% addt’l fee</a:t>
            </a:r>
          </a:p>
          <a:p>
            <a:pPr lvl="1">
              <a:buFont typeface="Courier New" panose="02070309020205020404" pitchFamily="49" charset="0"/>
              <a:buChar char="o"/>
            </a:pPr>
            <a:r>
              <a:rPr lang="en-US" sz="1800" b="1" dirty="0">
                <a:latin typeface="Arial" charset="0"/>
                <a:cs typeface="Arial" charset="0"/>
              </a:rPr>
              <a:t>MasterCard/VISA</a:t>
            </a:r>
          </a:p>
          <a:p>
            <a:pPr lvl="1">
              <a:buFont typeface="Courier New" panose="02070309020205020404" pitchFamily="49" charset="0"/>
              <a:buChar char="o"/>
            </a:pPr>
            <a:r>
              <a:rPr lang="en-US" sz="1800" b="1" dirty="0">
                <a:latin typeface="Arial" charset="0"/>
                <a:cs typeface="Arial" charset="0"/>
              </a:rPr>
              <a:t>American Express</a:t>
            </a:r>
          </a:p>
          <a:p>
            <a:pPr lvl="1">
              <a:buFont typeface="Courier New" panose="02070309020205020404" pitchFamily="49" charset="0"/>
              <a:buChar char="o"/>
            </a:pPr>
            <a:r>
              <a:rPr lang="en-US" sz="1800" b="1" dirty="0">
                <a:latin typeface="Arial" charset="0"/>
                <a:cs typeface="Arial" charset="0"/>
              </a:rPr>
              <a:t>Discover</a:t>
            </a:r>
            <a:r>
              <a:rPr lang="en-US" sz="1800" b="1" baseline="30000" dirty="0">
                <a:latin typeface="Arial" charset="0"/>
                <a:cs typeface="Arial" charset="0"/>
              </a:rPr>
              <a:t> </a:t>
            </a:r>
            <a:endParaRPr lang="en-US" sz="1800" b="1" dirty="0">
              <a:latin typeface="Arial" charset="0"/>
              <a:cs typeface="Arial" charset="0"/>
            </a:endParaRPr>
          </a:p>
          <a:p>
            <a:pPr marL="285750" indent="-285750">
              <a:buFont typeface="Arial" pitchFamily="34" charset="0"/>
              <a:buChar char="•"/>
            </a:pPr>
            <a:r>
              <a:rPr lang="en-US" sz="2200" b="1" dirty="0">
                <a:latin typeface="Arial" charset="0"/>
                <a:cs typeface="Arial" charset="0"/>
              </a:rPr>
              <a:t>Personal Check (unless past-due balance)</a:t>
            </a:r>
          </a:p>
          <a:p>
            <a:pPr marL="285750" indent="-285750">
              <a:buFont typeface="Arial" pitchFamily="34" charset="0"/>
              <a:buChar char="•"/>
            </a:pPr>
            <a:r>
              <a:rPr lang="en-US" sz="2200" b="1" dirty="0">
                <a:latin typeface="Arial" charset="0"/>
                <a:cs typeface="Arial" charset="0"/>
              </a:rPr>
              <a:t>Cash </a:t>
            </a:r>
          </a:p>
          <a:p>
            <a:pPr marL="285750" indent="-285750">
              <a:buFont typeface="Arial" pitchFamily="34" charset="0"/>
              <a:buChar char="•"/>
            </a:pPr>
            <a:r>
              <a:rPr lang="en-US" sz="2200" b="1" dirty="0">
                <a:latin typeface="Arial" charset="0"/>
                <a:cs typeface="Arial" charset="0"/>
              </a:rPr>
              <a:t>Money Order/Cashier’s Check</a:t>
            </a:r>
          </a:p>
          <a:p>
            <a:pPr marL="285750" indent="-285750">
              <a:buFont typeface="Arial" pitchFamily="34" charset="0"/>
              <a:buChar char="•"/>
            </a:pPr>
            <a:r>
              <a:rPr lang="en-US" sz="2200" b="1" dirty="0" err="1">
                <a:latin typeface="Arial" charset="0"/>
                <a:cs typeface="Arial" charset="0"/>
              </a:rPr>
              <a:t>WebCheck</a:t>
            </a:r>
            <a:r>
              <a:rPr lang="en-US" sz="2200" b="1" dirty="0">
                <a:latin typeface="Arial" charset="0"/>
                <a:cs typeface="Arial" charset="0"/>
              </a:rPr>
              <a:t> (ACH)</a:t>
            </a:r>
          </a:p>
          <a:p>
            <a:pPr marL="285750" indent="-285750">
              <a:buFont typeface="Arial" pitchFamily="34" charset="0"/>
              <a:buChar char="•"/>
            </a:pPr>
            <a:r>
              <a:rPr lang="en-US" sz="2200" b="1" dirty="0">
                <a:latin typeface="Arial" charset="0"/>
                <a:cs typeface="Arial" charset="0"/>
              </a:rPr>
              <a:t>Financial Aid Awards</a:t>
            </a:r>
          </a:p>
          <a:p>
            <a:endParaRPr lang="en-US" dirty="0"/>
          </a:p>
        </p:txBody>
      </p:sp>
      <p:pic>
        <p:nvPicPr>
          <p:cNvPr id="4" name="Picture 7" descr="credit_card_logos_10.gif"/>
          <p:cNvPicPr>
            <a:picLocks noChangeAspect="1"/>
          </p:cNvPicPr>
          <p:nvPr/>
        </p:nvPicPr>
        <p:blipFill>
          <a:blip r:embed="rId3"/>
          <a:srcRect/>
          <a:stretch>
            <a:fillRect/>
          </a:stretch>
        </p:blipFill>
        <p:spPr bwMode="auto">
          <a:xfrm>
            <a:off x="3891809" y="1795216"/>
            <a:ext cx="3505200" cy="609600"/>
          </a:xfrm>
          <a:prstGeom prst="rect">
            <a:avLst/>
          </a:prstGeom>
          <a:noFill/>
          <a:ln w="25400" cap="rnd" cmpd="thickThin">
            <a:gradFill flip="none" rotWithShape="1">
              <a:gsLst>
                <a:gs pos="0">
                  <a:srgbClr val="FF0000"/>
                </a:gs>
                <a:gs pos="45000">
                  <a:srgbClr val="FF7A00"/>
                </a:gs>
                <a:gs pos="70000">
                  <a:srgbClr val="FF0300"/>
                </a:gs>
                <a:gs pos="100000">
                  <a:srgbClr val="4D0808"/>
                </a:gs>
              </a:gsLst>
              <a:path path="shape">
                <a:fillToRect l="50000" t="50000" r="50000" b="50000"/>
              </a:path>
              <a:tileRect/>
            </a:gradFill>
            <a:round/>
            <a:headEnd/>
            <a:tailEnd/>
          </a:ln>
        </p:spPr>
      </p:pic>
      <p:pic>
        <p:nvPicPr>
          <p:cNvPr id="6" name="Picture 12" descr="CASH.jpg"/>
          <p:cNvPicPr>
            <a:picLocks noChangeAspect="1"/>
          </p:cNvPicPr>
          <p:nvPr/>
        </p:nvPicPr>
        <p:blipFill>
          <a:blip r:embed="rId4"/>
          <a:srcRect/>
          <a:stretch>
            <a:fillRect/>
          </a:stretch>
        </p:blipFill>
        <p:spPr bwMode="auto">
          <a:xfrm rot="19080000">
            <a:off x="7455035" y="926745"/>
            <a:ext cx="1344901" cy="885825"/>
          </a:xfrm>
          <a:prstGeom prst="rect">
            <a:avLst/>
          </a:prstGeom>
          <a:noFill/>
          <a:ln w="317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shape">
                <a:fillToRect l="50000" t="50000" r="50000" b="50000"/>
              </a:path>
              <a:tileRect/>
            </a:gradFill>
            <a:miter lim="800000"/>
            <a:headEnd/>
            <a:tailEnd/>
          </a:ln>
          <a:scene3d>
            <a:camera prst="perspectiveHeroicExtremeLeftFacing"/>
            <a:lightRig rig="threePt" dir="t"/>
          </a:scene3d>
        </p:spPr>
      </p:pic>
      <p:pic>
        <p:nvPicPr>
          <p:cNvPr id="7" name="Picture 17" descr="FINANCIAL AID.jpg"/>
          <p:cNvPicPr>
            <a:picLocks noChangeAspect="1"/>
          </p:cNvPicPr>
          <p:nvPr/>
        </p:nvPicPr>
        <p:blipFill>
          <a:blip r:embed="rId5"/>
          <a:srcRect/>
          <a:stretch>
            <a:fillRect/>
          </a:stretch>
        </p:blipFill>
        <p:spPr bwMode="auto">
          <a:xfrm rot="20700000">
            <a:off x="7057013" y="2577752"/>
            <a:ext cx="1624013" cy="947738"/>
          </a:xfrm>
          <a:prstGeom prst="rect">
            <a:avLst/>
          </a:prstGeom>
          <a:noFill/>
          <a:ln w="12700" cap="rnd">
            <a:solidFill>
              <a:schemeClr val="accent2">
                <a:lumMod val="75000"/>
              </a:schemeClr>
            </a:solidFill>
            <a:miter lim="800000"/>
            <a:headEnd/>
            <a:tailEnd/>
          </a:ln>
          <a:scene3d>
            <a:camera prst="isometricOffAxis1Right"/>
            <a:lightRig rig="threePt" dir="t"/>
          </a:scene3d>
          <a:sp3d>
            <a:bevelT/>
          </a:sp3d>
        </p:spPr>
      </p:pic>
      <p:pic>
        <p:nvPicPr>
          <p:cNvPr id="8" name="Picture 14" descr="MONEY ORDER.jpg"/>
          <p:cNvPicPr>
            <a:picLocks noChangeAspect="1"/>
          </p:cNvPicPr>
          <p:nvPr/>
        </p:nvPicPr>
        <p:blipFill>
          <a:blip r:embed="rId6"/>
          <a:srcRect/>
          <a:stretch>
            <a:fillRect/>
          </a:stretch>
        </p:blipFill>
        <p:spPr bwMode="auto">
          <a:xfrm>
            <a:off x="5644409" y="3400184"/>
            <a:ext cx="1317625" cy="990600"/>
          </a:xfrm>
          <a:prstGeom prst="rect">
            <a:avLst/>
          </a:prstGeom>
          <a:noFill/>
          <a:ln w="25400">
            <a:solidFill>
              <a:srgbClr val="92D050"/>
            </a:solidFill>
            <a:miter lim="800000"/>
            <a:headEnd/>
            <a:tailEnd/>
          </a:ln>
        </p:spPr>
      </p:pic>
    </p:spTree>
    <p:extLst>
      <p:ext uri="{BB962C8B-B14F-4D97-AF65-F5344CB8AC3E}">
        <p14:creationId xmlns:p14="http://schemas.microsoft.com/office/powerpoint/2010/main" val="75899335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6"/>
            <a:ext cx="8229600" cy="857250"/>
          </a:xfrm>
        </p:spPr>
        <p:txBody>
          <a:bodyPr>
            <a:normAutofit/>
          </a:bodyPr>
          <a:lstStyle/>
          <a:p>
            <a:r>
              <a:rPr lang="en-US" sz="2400" dirty="0"/>
              <a:t>						</a:t>
            </a:r>
            <a:r>
              <a:rPr lang="en-US" sz="2400" dirty="0">
                <a:latin typeface="Arial" panose="020B0604020202020204" pitchFamily="34" charset="0"/>
                <a:cs typeface="Arial" panose="020B0604020202020204" pitchFamily="34" charset="0"/>
              </a:rPr>
              <a:t>Where’s My Bill?</a:t>
            </a:r>
            <a:br>
              <a:rPr lang="en-US" sz="2400"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      Bills are not mailed&gt;&gt;access in Self-Service</a:t>
            </a:r>
          </a:p>
        </p:txBody>
      </p:sp>
      <p:sp>
        <p:nvSpPr>
          <p:cNvPr id="7" name="Right Arrow 6"/>
          <p:cNvSpPr/>
          <p:nvPr/>
        </p:nvSpPr>
        <p:spPr>
          <a:xfrm>
            <a:off x="1567543" y="3563967"/>
            <a:ext cx="2351314" cy="30207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266700" y="1077133"/>
            <a:ext cx="8377321" cy="3002396"/>
          </a:xfrm>
          <a:prstGeom prst="rect">
            <a:avLst/>
          </a:prstGeom>
        </p:spPr>
      </p:pic>
      <p:sp>
        <p:nvSpPr>
          <p:cNvPr id="8" name="Up Arrow 7"/>
          <p:cNvSpPr/>
          <p:nvPr/>
        </p:nvSpPr>
        <p:spPr>
          <a:xfrm>
            <a:off x="5358984" y="3387778"/>
            <a:ext cx="1244183" cy="131913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515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725"/>
            <a:ext cx="8229600" cy="643504"/>
          </a:xfrm>
        </p:spPr>
        <p:txBody>
          <a:bodyPr>
            <a:normAutofit fontScale="90000"/>
          </a:bodyPr>
          <a:lstStyle/>
          <a:p>
            <a:r>
              <a:rPr lang="en-US" dirty="0"/>
              <a:t>View Detailed Bill with Class Schedule</a:t>
            </a:r>
          </a:p>
        </p:txBody>
      </p:sp>
      <p:pic>
        <p:nvPicPr>
          <p:cNvPr id="4" name="Content Placeholder 3"/>
          <p:cNvPicPr>
            <a:picLocks noGrp="1" noChangeAspect="1"/>
          </p:cNvPicPr>
          <p:nvPr>
            <p:ph idx="1"/>
          </p:nvPr>
        </p:nvPicPr>
        <p:blipFill>
          <a:blip r:embed="rId3"/>
          <a:stretch>
            <a:fillRect/>
          </a:stretch>
        </p:blipFill>
        <p:spPr>
          <a:xfrm>
            <a:off x="306575" y="1056710"/>
            <a:ext cx="8530849" cy="2713315"/>
          </a:xfrm>
          <a:prstGeom prst="rect">
            <a:avLst/>
          </a:prstGeom>
        </p:spPr>
      </p:pic>
      <p:sp>
        <p:nvSpPr>
          <p:cNvPr id="5" name="Up Arrow 4"/>
          <p:cNvSpPr/>
          <p:nvPr/>
        </p:nvSpPr>
        <p:spPr>
          <a:xfrm>
            <a:off x="2159307" y="2905689"/>
            <a:ext cx="629587" cy="1396487"/>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Up Arrow 5"/>
          <p:cNvSpPr/>
          <p:nvPr/>
        </p:nvSpPr>
        <p:spPr>
          <a:xfrm>
            <a:off x="970613" y="3376533"/>
            <a:ext cx="719528" cy="659567"/>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471" t="4499" r="-238" b="7996"/>
          <a:stretch/>
        </p:blipFill>
        <p:spPr>
          <a:xfrm>
            <a:off x="2719650" y="114300"/>
            <a:ext cx="3994883" cy="5029200"/>
          </a:xfrm>
          <a:prstGeom prst="rect">
            <a:avLst/>
          </a:prstGeom>
        </p:spPr>
      </p:pic>
    </p:spTree>
    <p:extLst>
      <p:ext uri="{BB962C8B-B14F-4D97-AF65-F5344CB8AC3E}">
        <p14:creationId xmlns:p14="http://schemas.microsoft.com/office/powerpoint/2010/main" val="289044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4440" y="487180"/>
            <a:ext cx="7959777" cy="3311602"/>
          </a:xfrm>
          <a:prstGeom prst="rect">
            <a:avLst/>
          </a:prstGeom>
        </p:spPr>
      </p:pic>
      <p:sp>
        <p:nvSpPr>
          <p:cNvPr id="2" name="Notched Right Arrow 1"/>
          <p:cNvSpPr/>
          <p:nvPr/>
        </p:nvSpPr>
        <p:spPr>
          <a:xfrm>
            <a:off x="329783" y="1161738"/>
            <a:ext cx="1528997" cy="1004341"/>
          </a:xfrm>
          <a:prstGeom prst="notchedRightArrow">
            <a:avLst/>
          </a:prstGeom>
          <a:solidFill>
            <a:srgbClr val="99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r>
              <a:rPr lang="en-US" sz="1400" dirty="0">
                <a:solidFill>
                  <a:srgbClr val="FFFF00"/>
                </a:solidFill>
                <a:latin typeface="Arial Black" panose="020B0A04020102020204" pitchFamily="34" charset="0"/>
              </a:rPr>
              <a:t>Student ID</a:t>
            </a:r>
          </a:p>
        </p:txBody>
      </p:sp>
      <p:sp>
        <p:nvSpPr>
          <p:cNvPr id="3" name="Up Arrow 2"/>
          <p:cNvSpPr/>
          <p:nvPr/>
        </p:nvSpPr>
        <p:spPr>
          <a:xfrm>
            <a:off x="6663129" y="3633890"/>
            <a:ext cx="1521501" cy="593336"/>
          </a:xfrm>
          <a:prstGeom prst="upArrow">
            <a:avLst>
              <a:gd name="adj1" fmla="val 50000"/>
              <a:gd name="adj2" fmla="val 66804"/>
            </a:avLst>
          </a:prstGeom>
          <a:solidFill>
            <a:srgbClr val="FFFF00"/>
          </a:solidFill>
          <a:ln w="38100">
            <a:solidFill>
              <a:srgbClr val="7814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Total hours</a:t>
            </a:r>
          </a:p>
          <a:p>
            <a:pPr algn="ctr"/>
            <a:endParaRPr lang="en-US" dirty="0"/>
          </a:p>
        </p:txBody>
      </p:sp>
    </p:spTree>
    <p:extLst>
      <p:ext uri="{BB962C8B-B14F-4D97-AF65-F5344CB8AC3E}">
        <p14:creationId xmlns:p14="http://schemas.microsoft.com/office/powerpoint/2010/main" val="998033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ched Right Arrow 5"/>
          <p:cNvSpPr/>
          <p:nvPr/>
        </p:nvSpPr>
        <p:spPr>
          <a:xfrm>
            <a:off x="57462" y="2034519"/>
            <a:ext cx="824459" cy="284813"/>
          </a:xfrm>
          <a:prstGeom prst="notchedRightArrow">
            <a:avLst/>
          </a:prstGeom>
          <a:solidFill>
            <a:srgbClr val="99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Notched Right Arrow 6"/>
          <p:cNvSpPr/>
          <p:nvPr/>
        </p:nvSpPr>
        <p:spPr>
          <a:xfrm>
            <a:off x="68704" y="2952422"/>
            <a:ext cx="824459" cy="284813"/>
          </a:xfrm>
          <a:prstGeom prst="notchedRightArrow">
            <a:avLst/>
          </a:prstGeom>
          <a:solidFill>
            <a:srgbClr val="99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893163" y="-19284"/>
            <a:ext cx="6581769" cy="4630980"/>
          </a:xfrm>
          <a:prstGeom prst="rect">
            <a:avLst/>
          </a:prstGeom>
        </p:spPr>
      </p:pic>
      <p:sp>
        <p:nvSpPr>
          <p:cNvPr id="17" name="Notched Right Arrow 16"/>
          <p:cNvSpPr/>
          <p:nvPr/>
        </p:nvSpPr>
        <p:spPr>
          <a:xfrm>
            <a:off x="68704" y="4350009"/>
            <a:ext cx="824459" cy="284813"/>
          </a:xfrm>
          <a:prstGeom prst="notchedRightArrow">
            <a:avLst/>
          </a:prstGeom>
          <a:solidFill>
            <a:srgbClr val="99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Left Arrow 17"/>
          <p:cNvSpPr/>
          <p:nvPr/>
        </p:nvSpPr>
        <p:spPr>
          <a:xfrm>
            <a:off x="7201810" y="1281"/>
            <a:ext cx="1086340" cy="375138"/>
          </a:xfrm>
          <a:prstGeom prst="leftArrow">
            <a:avLst/>
          </a:prstGeom>
          <a:solidFill>
            <a:srgbClr val="00B05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p:cNvSpPr/>
          <p:nvPr/>
        </p:nvSpPr>
        <p:spPr>
          <a:xfrm>
            <a:off x="7276056" y="1659381"/>
            <a:ext cx="1086340" cy="375138"/>
          </a:xfrm>
          <a:prstGeom prst="leftArrow">
            <a:avLst/>
          </a:prstGeom>
          <a:solidFill>
            <a:srgbClr val="00B05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276056" y="3641969"/>
            <a:ext cx="1781975" cy="562708"/>
          </a:xfrm>
          <a:prstGeom prst="ellipse">
            <a:avLst/>
          </a:prstGeom>
          <a:solidFill>
            <a:schemeClr val="accent6"/>
          </a:solidFill>
          <a:ln>
            <a:solidFill>
              <a:srgbClr val="7814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Due January 12</a:t>
            </a:r>
            <a:endParaRPr lang="en-US" b="1" dirty="0">
              <a:solidFill>
                <a:schemeClr val="tx1"/>
              </a:solidFill>
            </a:endParaRPr>
          </a:p>
        </p:txBody>
      </p:sp>
      <p:sp>
        <p:nvSpPr>
          <p:cNvPr id="11" name="Left Arrow 10"/>
          <p:cNvSpPr/>
          <p:nvPr/>
        </p:nvSpPr>
        <p:spPr>
          <a:xfrm>
            <a:off x="7201810" y="808168"/>
            <a:ext cx="1086340" cy="449410"/>
          </a:xfrm>
          <a:prstGeom prst="leftArrow">
            <a:avLst/>
          </a:prstGeom>
          <a:solidFill>
            <a:srgbClr val="00B05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169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P spid="20" grpId="0" animBg="1"/>
      <p:bldP spid="22"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034"/>
            <a:ext cx="8229600" cy="857250"/>
          </a:xfrm>
        </p:spPr>
        <p:txBody>
          <a:bodyPr/>
          <a:lstStyle/>
          <a:p>
            <a:r>
              <a:rPr lang="en-US" dirty="0">
                <a:latin typeface="Arial" panose="020B0604020202020204" pitchFamily="34" charset="0"/>
              </a:rPr>
              <a:t>What are my Payment Options</a:t>
            </a:r>
            <a:r>
              <a:rPr lang="en-US" dirty="0"/>
              <a:t>?</a:t>
            </a:r>
          </a:p>
        </p:txBody>
      </p:sp>
      <p:sp>
        <p:nvSpPr>
          <p:cNvPr id="3" name="Content Placeholder 2"/>
          <p:cNvSpPr>
            <a:spLocks noGrp="1"/>
          </p:cNvSpPr>
          <p:nvPr>
            <p:ph idx="1"/>
          </p:nvPr>
        </p:nvSpPr>
        <p:spPr/>
        <p:txBody>
          <a:bodyPr/>
          <a:lstStyle/>
          <a:p>
            <a:r>
              <a:rPr lang="en-US" b="1" dirty="0">
                <a:latin typeface="Arial" panose="020B0604020202020204" pitchFamily="34" charset="0"/>
              </a:rPr>
              <a:t>Payment in Full</a:t>
            </a:r>
          </a:p>
          <a:p>
            <a:pPr lvl="1"/>
            <a:r>
              <a:rPr lang="en-US" dirty="0">
                <a:latin typeface="Arial" panose="020B0604020202020204" pitchFamily="34" charset="0"/>
              </a:rPr>
              <a:t>Full payment must be received by posted payment deadline.</a:t>
            </a:r>
          </a:p>
          <a:p>
            <a:r>
              <a:rPr lang="en-US" b="1" dirty="0">
                <a:latin typeface="Arial" panose="020B0604020202020204" pitchFamily="34" charset="0"/>
              </a:rPr>
              <a:t>Installment Payment Plans</a:t>
            </a:r>
          </a:p>
          <a:p>
            <a:pPr lvl="1"/>
            <a:r>
              <a:rPr lang="en-US" dirty="0">
                <a:latin typeface="Arial" panose="020B0604020202020204" pitchFamily="34" charset="0"/>
              </a:rPr>
              <a:t>Regular semester plan - 4 payments</a:t>
            </a:r>
          </a:p>
          <a:p>
            <a:pPr lvl="1"/>
            <a:r>
              <a:rPr lang="en-US" dirty="0">
                <a:latin typeface="Arial" panose="020B0604020202020204" pitchFamily="34" charset="0"/>
              </a:rPr>
              <a:t>Emergency plan – 3 payments</a:t>
            </a:r>
          </a:p>
          <a:p>
            <a:pPr marL="457200" lvl="1" indent="0">
              <a:buNone/>
            </a:pPr>
            <a:endParaRPr lang="en-US" dirty="0">
              <a:latin typeface="Arial" panose="020B0604020202020204" pitchFamily="34" charset="0"/>
            </a:endParaRPr>
          </a:p>
          <a:p>
            <a:pPr lvl="1"/>
            <a:endParaRPr lang="en-US" dirty="0"/>
          </a:p>
          <a:p>
            <a:pPr lvl="1"/>
            <a:endParaRPr lang="en-US" dirty="0"/>
          </a:p>
        </p:txBody>
      </p:sp>
    </p:spTree>
    <p:extLst>
      <p:ext uri="{BB962C8B-B14F-4D97-AF65-F5344CB8AC3E}">
        <p14:creationId xmlns:p14="http://schemas.microsoft.com/office/powerpoint/2010/main" val="130546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173256"/>
            <a:ext cx="7967312" cy="606390"/>
          </a:xfrm>
        </p:spPr>
        <p:txBody>
          <a:bodyPr>
            <a:normAutofit fontScale="90000"/>
          </a:bodyPr>
          <a:lstStyle/>
          <a:p>
            <a:r>
              <a:rPr lang="en-US" b="1" dirty="0">
                <a:solidFill>
                  <a:schemeClr val="accent2">
                    <a:lumMod val="75000"/>
                  </a:schemeClr>
                </a:solidFill>
                <a:latin typeface="Calibri" panose="020F0502020204030204" pitchFamily="34" charset="0"/>
              </a:rPr>
              <a:t>TWU Financial Aid Office</a:t>
            </a:r>
            <a:r>
              <a:rPr lang="en-US" sz="2400" dirty="0">
                <a:solidFill>
                  <a:schemeClr val="accent2">
                    <a:lumMod val="75000"/>
                  </a:schemeClr>
                </a:solidFill>
              </a:rPr>
              <a:t/>
            </a:r>
            <a:br>
              <a:rPr lang="en-US" sz="2400"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idx="1"/>
          </p:nvPr>
        </p:nvSpPr>
        <p:spPr>
          <a:xfrm>
            <a:off x="608798" y="779647"/>
            <a:ext cx="8001000" cy="3483142"/>
          </a:xfrm>
        </p:spPr>
        <p:txBody>
          <a:bodyPr/>
          <a:lstStyle/>
          <a:p>
            <a:pPr marL="228600"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Administration Conference Tower, Room 201</a:t>
            </a:r>
          </a:p>
          <a:p>
            <a:pPr marL="1028700" lvl="2"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Monday – Friday, 8:00 a.m. to 5:00 p.m.</a:t>
            </a:r>
          </a:p>
          <a:p>
            <a:pPr marL="228600"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Contact us</a:t>
            </a:r>
          </a:p>
          <a:p>
            <a:pPr marL="1028700" lvl="2"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Phone:  (940) 898-3064</a:t>
            </a:r>
          </a:p>
          <a:p>
            <a:pPr marL="1028700" lvl="2"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Fax:  (940) 898-3068</a:t>
            </a:r>
          </a:p>
          <a:p>
            <a:pPr marL="1028700" lvl="2"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Email:  </a:t>
            </a:r>
            <a:r>
              <a:rPr lang="en-US" sz="2000" dirty="0">
                <a:solidFill>
                  <a:srgbClr val="002060"/>
                </a:solidFill>
                <a:latin typeface="Calibri" panose="020F0502020204030204" pitchFamily="34" charset="0"/>
                <a:cs typeface="Arial" pitchFamily="34" charset="0"/>
                <a:hlinkClick r:id="rId3"/>
              </a:rPr>
              <a:t>finAid@twu.edu</a:t>
            </a:r>
            <a:endParaRPr lang="en-US" sz="2000" dirty="0">
              <a:solidFill>
                <a:srgbClr val="002060"/>
              </a:solidFill>
              <a:latin typeface="Calibri" panose="020F0502020204030204" pitchFamily="34" charset="0"/>
              <a:cs typeface="Arial" pitchFamily="34" charset="0"/>
            </a:endParaRPr>
          </a:p>
          <a:p>
            <a:pPr marL="228600"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Online Information - </a:t>
            </a:r>
            <a:r>
              <a:rPr lang="en-US" sz="2000" dirty="0">
                <a:solidFill>
                  <a:srgbClr val="002060"/>
                </a:solidFill>
                <a:latin typeface="Calibri" panose="020F0502020204030204" pitchFamily="34" charset="0"/>
                <a:cs typeface="Arial" pitchFamily="34" charset="0"/>
                <a:hlinkClick r:id="rId4"/>
              </a:rPr>
              <a:t>www.twu.edu/finaid/</a:t>
            </a:r>
            <a:endParaRPr lang="en-US" sz="2000" dirty="0">
              <a:solidFill>
                <a:srgbClr val="002060"/>
              </a:solidFill>
              <a:latin typeface="Calibri" panose="020F0502020204030204" pitchFamily="34" charset="0"/>
              <a:cs typeface="Arial" pitchFamily="34" charset="0"/>
            </a:endParaRPr>
          </a:p>
          <a:p>
            <a:pPr marL="228600" indent="-457200" eaLnBrk="1" hangingPunct="1">
              <a:buClr>
                <a:srgbClr val="770005"/>
              </a:buClr>
              <a:buSzPct val="80000"/>
              <a:defRPr/>
            </a:pPr>
            <a:r>
              <a:rPr lang="en-US" sz="2000" dirty="0">
                <a:solidFill>
                  <a:srgbClr val="002060"/>
                </a:solidFill>
                <a:latin typeface="Calibri" panose="020F0502020204030204" pitchFamily="34" charset="0"/>
                <a:cs typeface="Arial" pitchFamily="34" charset="0"/>
              </a:rPr>
              <a:t>Financial Aid Advisors at each TWU campus</a:t>
            </a:r>
            <a:endParaRPr lang="en-US" sz="2000" i="1" dirty="0">
              <a:solidFill>
                <a:srgbClr val="00206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402018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rPr>
              <a:t>Spring 2024 Installment Plan</a:t>
            </a:r>
            <a:endParaRPr lang="en-US" dirty="0">
              <a:latin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rPr>
              <a:t>25% down payment required of remaining balance</a:t>
            </a:r>
          </a:p>
          <a:p>
            <a:r>
              <a:rPr lang="en-US" dirty="0" smtClean="0">
                <a:latin typeface="Arial" panose="020B0604020202020204" pitchFamily="34" charset="0"/>
              </a:rPr>
              <a:t>$25 installment fee included </a:t>
            </a:r>
          </a:p>
          <a:p>
            <a:r>
              <a:rPr lang="en-US" dirty="0" smtClean="0">
                <a:latin typeface="Arial" panose="020B0604020202020204" pitchFamily="34" charset="0"/>
              </a:rPr>
              <a:t>Accepted financial aid applied first</a:t>
            </a:r>
          </a:p>
          <a:p>
            <a:r>
              <a:rPr lang="en-US" dirty="0" smtClean="0">
                <a:latin typeface="Arial" panose="020B0604020202020204" pitchFamily="34" charset="0"/>
              </a:rPr>
              <a:t>Three monthly payments:</a:t>
            </a:r>
          </a:p>
          <a:p>
            <a:pPr lvl="1"/>
            <a:r>
              <a:rPr lang="en-US" dirty="0">
                <a:latin typeface="Arial" panose="020B0604020202020204" pitchFamily="34" charset="0"/>
              </a:rPr>
              <a:t>	</a:t>
            </a:r>
            <a:r>
              <a:rPr lang="en-US" dirty="0" smtClean="0">
                <a:latin typeface="Arial" panose="020B0604020202020204" pitchFamily="34" charset="0"/>
              </a:rPr>
              <a:t>Feb. 15		Mar. 15		Ap</a:t>
            </a:r>
            <a:r>
              <a:rPr lang="en-US" dirty="0">
                <a:latin typeface="Arial" panose="020B0604020202020204" pitchFamily="34" charset="0"/>
              </a:rPr>
              <a:t>r</a:t>
            </a:r>
            <a:r>
              <a:rPr lang="en-US" dirty="0" smtClean="0">
                <a:latin typeface="Arial" panose="020B0604020202020204" pitchFamily="34" charset="0"/>
              </a:rPr>
              <a:t>. 15</a:t>
            </a:r>
            <a:endParaRPr lang="en-US" dirty="0">
              <a:latin typeface="Arial" panose="020B0604020202020204" pitchFamily="34" charset="0"/>
            </a:endParaRPr>
          </a:p>
        </p:txBody>
      </p:sp>
    </p:spTree>
    <p:extLst>
      <p:ext uri="{BB962C8B-B14F-4D97-AF65-F5344CB8AC3E}">
        <p14:creationId xmlns:p14="http://schemas.microsoft.com/office/powerpoint/2010/main" val="1767827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rPr>
              <a:t>Spring 2024 Emergency Plan</a:t>
            </a:r>
            <a:endParaRPr lang="en-US" dirty="0">
              <a:latin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rPr>
              <a:t>Designed for students awaiting financial aid processing</a:t>
            </a:r>
          </a:p>
          <a:p>
            <a:r>
              <a:rPr lang="en-US" dirty="0" smtClean="0">
                <a:latin typeface="Arial" panose="020B0604020202020204" pitchFamily="34" charset="0"/>
              </a:rPr>
              <a:t>No down payment upon enrolling</a:t>
            </a:r>
          </a:p>
          <a:p>
            <a:r>
              <a:rPr lang="en-US" dirty="0" smtClean="0">
                <a:latin typeface="Arial" panose="020B0604020202020204" pitchFamily="34" charset="0"/>
              </a:rPr>
              <a:t>$25 installment fee added</a:t>
            </a:r>
          </a:p>
          <a:p>
            <a:r>
              <a:rPr lang="en-US" dirty="0" smtClean="0">
                <a:latin typeface="Arial" panose="020B0604020202020204" pitchFamily="34" charset="0"/>
              </a:rPr>
              <a:t>Balance in three monthly payments:</a:t>
            </a:r>
          </a:p>
          <a:p>
            <a:pPr lvl="1"/>
            <a:r>
              <a:rPr lang="en-US" dirty="0" smtClean="0">
                <a:latin typeface="Arial" panose="020B0604020202020204" pitchFamily="34" charset="0"/>
              </a:rPr>
              <a:t>Feb. 15		Mar. 15		Apr. 15</a:t>
            </a:r>
            <a:endParaRPr lang="en-US" dirty="0">
              <a:latin typeface="Arial" panose="020B0604020202020204" pitchFamily="34" charset="0"/>
            </a:endParaRPr>
          </a:p>
        </p:txBody>
      </p:sp>
    </p:spTree>
    <p:extLst>
      <p:ext uri="{BB962C8B-B14F-4D97-AF65-F5344CB8AC3E}">
        <p14:creationId xmlns:p14="http://schemas.microsoft.com/office/powerpoint/2010/main" val="1122224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205979"/>
            <a:ext cx="8468686" cy="857250"/>
          </a:xfrm>
        </p:spPr>
        <p:txBody>
          <a:bodyPr>
            <a:normAutofit fontScale="90000"/>
          </a:bodyPr>
          <a:lstStyle/>
          <a:p>
            <a:r>
              <a:rPr lang="en-US" sz="3400" dirty="0">
                <a:solidFill>
                  <a:srgbClr val="990000"/>
                </a:solidFill>
                <a:latin typeface="Arial" panose="020B0604020202020204" pitchFamily="34" charset="0"/>
                <a:cs typeface="Arial" panose="020B0604020202020204" pitchFamily="34" charset="0"/>
              </a:rPr>
              <a:t>Pay for Classes/Pay My Bill&gt;Payment Plans</a:t>
            </a:r>
            <a:r>
              <a:rPr lang="en-US" dirty="0">
                <a:solidFill>
                  <a:srgbClr val="990000"/>
                </a:solidFill>
                <a:latin typeface="Arial" panose="020B0604020202020204" pitchFamily="34" charset="0"/>
                <a:cs typeface="Arial" panose="020B0604020202020204" pitchFamily="34" charset="0"/>
              </a:rPr>
              <a:t/>
            </a:r>
            <a:br>
              <a:rPr lang="en-US" dirty="0">
                <a:solidFill>
                  <a:srgbClr val="990000"/>
                </a:solidFill>
                <a:latin typeface="Arial" panose="020B0604020202020204" pitchFamily="34" charset="0"/>
                <a:cs typeface="Arial" panose="020B0604020202020204" pitchFamily="34" charset="0"/>
              </a:rPr>
            </a:br>
            <a:endParaRPr lang="en-US" dirty="0"/>
          </a:p>
        </p:txBody>
      </p:sp>
      <p:pic>
        <p:nvPicPr>
          <p:cNvPr id="6" name="Content Placeholder 5"/>
          <p:cNvPicPr>
            <a:picLocks noGrp="1" noChangeAspect="1"/>
          </p:cNvPicPr>
          <p:nvPr>
            <p:ph idx="1"/>
          </p:nvPr>
        </p:nvPicPr>
        <p:blipFill>
          <a:blip r:embed="rId2"/>
          <a:stretch>
            <a:fillRect/>
          </a:stretch>
        </p:blipFill>
        <p:spPr>
          <a:xfrm>
            <a:off x="831954" y="749013"/>
            <a:ext cx="6458733" cy="4010619"/>
          </a:xfrm>
          <a:prstGeom prst="rect">
            <a:avLst/>
          </a:prstGeom>
        </p:spPr>
      </p:pic>
      <p:sp>
        <p:nvSpPr>
          <p:cNvPr id="7" name="Notched Right Arrow 6"/>
          <p:cNvSpPr/>
          <p:nvPr/>
        </p:nvSpPr>
        <p:spPr>
          <a:xfrm>
            <a:off x="218114" y="1199213"/>
            <a:ext cx="1011079" cy="389744"/>
          </a:xfrm>
          <a:prstGeom prst="notched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895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7233" y="205979"/>
            <a:ext cx="9076767" cy="4508428"/>
          </a:xfrm>
          <a:prstGeom prst="rect">
            <a:avLst/>
          </a:prstGeom>
        </p:spPr>
      </p:pic>
      <p:sp>
        <p:nvSpPr>
          <p:cNvPr id="5" name="Up Arrow 4"/>
          <p:cNvSpPr/>
          <p:nvPr/>
        </p:nvSpPr>
        <p:spPr>
          <a:xfrm>
            <a:off x="5531371" y="1948721"/>
            <a:ext cx="427220" cy="1738859"/>
          </a:xfrm>
          <a:prstGeom prst="upArrow">
            <a:avLst/>
          </a:prstGeom>
          <a:solidFill>
            <a:schemeClr val="accent1"/>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ln>
                <a:solidFill>
                  <a:schemeClr val="tx1"/>
                </a:solidFill>
              </a:ln>
              <a:effectLst>
                <a:outerShdw blurRad="50800" dist="38100" dir="5400000" algn="t" rotWithShape="0">
                  <a:prstClr val="black">
                    <a:alpha val="40000"/>
                  </a:prstClr>
                </a:outerShdw>
              </a:effectLst>
            </a:endParaRPr>
          </a:p>
        </p:txBody>
      </p:sp>
      <p:sp>
        <p:nvSpPr>
          <p:cNvPr id="6" name="Down Arrow 5"/>
          <p:cNvSpPr/>
          <p:nvPr/>
        </p:nvSpPr>
        <p:spPr>
          <a:xfrm>
            <a:off x="7712439" y="-29980"/>
            <a:ext cx="382250" cy="1506511"/>
          </a:xfrm>
          <a:prstGeom prst="downArrow">
            <a:avLst/>
          </a:prstGeom>
          <a:ln>
            <a:noFill/>
          </a:ln>
          <a:effectLst/>
          <a:scene3d>
            <a:camera prst="orthographicFront">
              <a:rot lat="0" lon="0" rev="0"/>
            </a:camera>
            <a:lightRig rig="soft" dir="t">
              <a:rot lat="0" lon="0" rev="0"/>
            </a:lightRig>
          </a:scene3d>
          <a:sp3d contourW="44450" prstMaterial="matt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57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292309" y="596703"/>
            <a:ext cx="7247744" cy="4147684"/>
          </a:xfrm>
          <a:prstGeom prst="rect">
            <a:avLst/>
          </a:prstGeom>
        </p:spPr>
      </p:pic>
      <p:sp>
        <p:nvSpPr>
          <p:cNvPr id="2" name="Title 1"/>
          <p:cNvSpPr>
            <a:spLocks noGrp="1"/>
          </p:cNvSpPr>
          <p:nvPr>
            <p:ph type="title"/>
          </p:nvPr>
        </p:nvSpPr>
        <p:spPr>
          <a:xfrm>
            <a:off x="187377" y="205978"/>
            <a:ext cx="8718498" cy="622695"/>
          </a:xfrm>
        </p:spPr>
        <p:txBody>
          <a:bodyPr>
            <a:noAutofit/>
          </a:bodyPr>
          <a:lstStyle/>
          <a:p>
            <a:r>
              <a:rPr lang="en-US" sz="2200" dirty="0">
                <a:solidFill>
                  <a:srgbClr val="781426"/>
                </a:solidFill>
                <a:latin typeface="Arial" panose="020B0604020202020204" pitchFamily="34" charset="0"/>
                <a:cs typeface="Arial" panose="020B0604020202020204" pitchFamily="34" charset="0"/>
              </a:rPr>
              <a:t>How do I get my refund? &gt; In Portal select Make Refund Choice</a:t>
            </a:r>
            <a:br>
              <a:rPr lang="en-US" sz="2200" dirty="0">
                <a:solidFill>
                  <a:srgbClr val="781426"/>
                </a:solidFill>
                <a:latin typeface="Arial" panose="020B0604020202020204" pitchFamily="34" charset="0"/>
                <a:cs typeface="Arial" panose="020B0604020202020204" pitchFamily="34" charset="0"/>
              </a:rPr>
            </a:br>
            <a:endParaRPr lang="en-US" sz="2200" dirty="0">
              <a:solidFill>
                <a:srgbClr val="781426"/>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7088409" y="1124759"/>
            <a:ext cx="1965650" cy="1300163"/>
          </a:xfrm>
          <a:prstGeom prst="rect">
            <a:avLst/>
          </a:prstGeom>
        </p:spPr>
      </p:pic>
      <p:sp>
        <p:nvSpPr>
          <p:cNvPr id="9" name="Curved Left Arrow 8"/>
          <p:cNvSpPr/>
          <p:nvPr/>
        </p:nvSpPr>
        <p:spPr>
          <a:xfrm>
            <a:off x="8465619" y="624586"/>
            <a:ext cx="545188" cy="921895"/>
          </a:xfrm>
          <a:prstGeom prst="curvedLeftArrow">
            <a:avLst/>
          </a:prstGeom>
          <a:ln>
            <a:solidFill>
              <a:srgbClr val="6A22EC"/>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0" name="Up Arrow 9"/>
          <p:cNvSpPr/>
          <p:nvPr/>
        </p:nvSpPr>
        <p:spPr>
          <a:xfrm>
            <a:off x="3702572" y="3410262"/>
            <a:ext cx="614595" cy="1733237"/>
          </a:xfrm>
          <a:prstGeom prst="upArrow">
            <a:avLst/>
          </a:prstGeom>
          <a:ln>
            <a:solidFill>
              <a:srgbClr val="00B0F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725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Fixed vs Standard Tuition</a:t>
            </a:r>
            <a:br>
              <a:rPr lang="en-US" u="sng" dirty="0"/>
            </a:br>
            <a:r>
              <a:rPr lang="en-US" u="sng" dirty="0"/>
              <a:t>Credit Hour Rates</a:t>
            </a:r>
            <a:endParaRPr lang="en-US" dirty="0"/>
          </a:p>
        </p:txBody>
      </p:sp>
      <p:graphicFrame>
        <p:nvGraphicFramePr>
          <p:cNvPr id="7" name="Content Placeholder 6"/>
          <p:cNvGraphicFramePr>
            <a:graphicFrameLocks noGrp="1"/>
          </p:cNvGraphicFramePr>
          <p:nvPr>
            <p:ph idx="1"/>
            <p:extLst/>
          </p:nvPr>
        </p:nvGraphicFramePr>
        <p:xfrm>
          <a:off x="1983064" y="1199379"/>
          <a:ext cx="5177871" cy="3368631"/>
        </p:xfrm>
        <a:graphic>
          <a:graphicData uri="http://schemas.openxmlformats.org/drawingml/2006/table">
            <a:tbl>
              <a:tblPr>
                <a:tableStyleId>{5C22544A-7EE6-4342-B048-85BDC9FD1C3A}</a:tableStyleId>
              </a:tblPr>
              <a:tblGrid>
                <a:gridCol w="2118220">
                  <a:extLst>
                    <a:ext uri="{9D8B030D-6E8A-4147-A177-3AD203B41FA5}">
                      <a16:colId xmlns:a16="http://schemas.microsoft.com/office/drawing/2014/main" val="2965987728"/>
                    </a:ext>
                  </a:extLst>
                </a:gridCol>
                <a:gridCol w="764913">
                  <a:extLst>
                    <a:ext uri="{9D8B030D-6E8A-4147-A177-3AD203B41FA5}">
                      <a16:colId xmlns:a16="http://schemas.microsoft.com/office/drawing/2014/main" val="1730072068"/>
                    </a:ext>
                  </a:extLst>
                </a:gridCol>
                <a:gridCol w="823752">
                  <a:extLst>
                    <a:ext uri="{9D8B030D-6E8A-4147-A177-3AD203B41FA5}">
                      <a16:colId xmlns:a16="http://schemas.microsoft.com/office/drawing/2014/main" val="1360507120"/>
                    </a:ext>
                  </a:extLst>
                </a:gridCol>
                <a:gridCol w="774719">
                  <a:extLst>
                    <a:ext uri="{9D8B030D-6E8A-4147-A177-3AD203B41FA5}">
                      <a16:colId xmlns:a16="http://schemas.microsoft.com/office/drawing/2014/main" val="3814492287"/>
                    </a:ext>
                  </a:extLst>
                </a:gridCol>
                <a:gridCol w="696267">
                  <a:extLst>
                    <a:ext uri="{9D8B030D-6E8A-4147-A177-3AD203B41FA5}">
                      <a16:colId xmlns:a16="http://schemas.microsoft.com/office/drawing/2014/main" val="2193644825"/>
                    </a:ext>
                  </a:extLst>
                </a:gridCol>
              </a:tblGrid>
              <a:tr h="230455">
                <a:tc>
                  <a:txBody>
                    <a:bodyPr/>
                    <a:lstStyle/>
                    <a:p>
                      <a:pPr algn="l" fontAlgn="b"/>
                      <a:r>
                        <a:rPr lang="en-US" sz="1400" u="none" strike="noStrike" dirty="0">
                          <a:effectLst/>
                        </a:rPr>
                        <a:t>Students entering </a:t>
                      </a:r>
                      <a:r>
                        <a:rPr lang="en-US" sz="1400" u="none" strike="noStrike" dirty="0" smtClean="0">
                          <a:effectLst/>
                        </a:rPr>
                        <a:t>2023-24</a:t>
                      </a:r>
                    </a:p>
                  </a:txBody>
                  <a:tcPr marL="4903" marR="4903" marT="4903" marB="0" anchor="b"/>
                </a:tc>
                <a:tc>
                  <a:txBody>
                    <a:bodyPr/>
                    <a:lstStyle/>
                    <a:p>
                      <a:pPr algn="ctr" fontAlgn="b"/>
                      <a:r>
                        <a:rPr lang="en-US" sz="1400" u="sng" strike="noStrike" dirty="0">
                          <a:effectLst/>
                        </a:rPr>
                        <a:t>Year 1</a:t>
                      </a:r>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sng" strike="noStrike" dirty="0">
                          <a:effectLst/>
                        </a:rPr>
                        <a:t>Year 2</a:t>
                      </a:r>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sng" strike="noStrike" dirty="0">
                          <a:effectLst/>
                        </a:rPr>
                        <a:t>Year 3</a:t>
                      </a:r>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sng" strike="noStrike" dirty="0">
                          <a:effectLst/>
                        </a:rPr>
                        <a:t>Year 4</a:t>
                      </a:r>
                      <a:endParaRPr lang="en-US" sz="1400" b="1" i="0" u="sng"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732318982"/>
                  </a:ext>
                </a:extLst>
              </a:tr>
              <a:tr h="230455">
                <a:tc>
                  <a:txBody>
                    <a:bodyPr/>
                    <a:lstStyle/>
                    <a:p>
                      <a:pPr algn="l" fontAlgn="b"/>
                      <a:r>
                        <a:rPr lang="en-US" sz="1400" u="none" strike="noStrike" dirty="0">
                          <a:effectLst/>
                        </a:rPr>
                        <a:t>Fixed 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r" fontAlgn="b"/>
                      <a:r>
                        <a:rPr lang="en-US" sz="1400" u="none" strike="noStrike" dirty="0" smtClean="0">
                          <a:effectLst/>
                        </a:rPr>
                        <a:t>$288.88 </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r" fontAlgn="b"/>
                      <a:r>
                        <a:rPr lang="en-US" sz="1400" u="none" strike="noStrike" dirty="0">
                          <a:effectLst/>
                        </a:rPr>
                        <a:t>$</a:t>
                      </a:r>
                      <a:r>
                        <a:rPr lang="en-US" sz="1400" u="none" strike="noStrike" dirty="0" smtClean="0">
                          <a:effectLst/>
                        </a:rPr>
                        <a:t>288.88 </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r" fontAlgn="b"/>
                      <a:r>
                        <a:rPr lang="en-US" sz="1400" u="none" strike="noStrike" dirty="0">
                          <a:effectLst/>
                        </a:rPr>
                        <a:t>$</a:t>
                      </a:r>
                      <a:r>
                        <a:rPr lang="en-US" sz="1400" u="none" strike="noStrike" dirty="0" smtClean="0">
                          <a:effectLst/>
                        </a:rPr>
                        <a:t>288.88 </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r" fontAlgn="b"/>
                      <a:r>
                        <a:rPr lang="en-US" sz="1400" u="none" strike="noStrike" dirty="0">
                          <a:effectLst/>
                        </a:rPr>
                        <a:t>$</a:t>
                      </a:r>
                      <a:r>
                        <a:rPr lang="en-US" sz="1400" u="none" strike="noStrike" dirty="0" smtClean="0">
                          <a:effectLst/>
                        </a:rPr>
                        <a:t>288.88 </a:t>
                      </a:r>
                      <a:endParaRPr lang="en-US" sz="14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3437721161"/>
                  </a:ext>
                </a:extLst>
              </a:tr>
              <a:tr h="230455">
                <a:tc>
                  <a:txBody>
                    <a:bodyPr/>
                    <a:lstStyle/>
                    <a:p>
                      <a:pPr algn="l" fontAlgn="b"/>
                      <a:r>
                        <a:rPr lang="en-US" sz="1400" u="none" strike="noStrike" dirty="0" smtClean="0">
                          <a:effectLst/>
                        </a:rPr>
                        <a:t>Standard </a:t>
                      </a:r>
                      <a:r>
                        <a:rPr lang="en-US" sz="1400" u="none" strike="noStrike" dirty="0">
                          <a:effectLst/>
                        </a:rPr>
                        <a:t>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r" fontAlgn="b"/>
                      <a:r>
                        <a:rPr lang="en-US" sz="1400" u="none" strike="noStrike" dirty="0">
                          <a:effectLst/>
                        </a:rPr>
                        <a:t>$</a:t>
                      </a:r>
                      <a:r>
                        <a:rPr lang="en-US" sz="1400" u="none" strike="noStrike" dirty="0" smtClean="0">
                          <a:effectLst/>
                        </a:rPr>
                        <a:t>238.00 </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TBD</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TBD</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TBD</a:t>
                      </a:r>
                      <a:endParaRPr lang="en-US" sz="14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1011231102"/>
                  </a:ext>
                </a:extLst>
              </a:tr>
              <a:tr h="196132">
                <a:tc>
                  <a:txBody>
                    <a:bodyPr/>
                    <a:lstStyle/>
                    <a:p>
                      <a:pPr algn="l" fontAlgn="b"/>
                      <a:endParaRPr lang="en-US" sz="800" b="1"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1585734340"/>
                  </a:ext>
                </a:extLst>
              </a:tr>
              <a:tr h="230455">
                <a:tc>
                  <a:txBody>
                    <a:bodyPr/>
                    <a:lstStyle/>
                    <a:p>
                      <a:pPr algn="l" fontAlgn="b"/>
                      <a:r>
                        <a:rPr lang="en-US" sz="1400" u="none" strike="noStrike" dirty="0">
                          <a:effectLst/>
                        </a:rPr>
                        <a:t>Students entering </a:t>
                      </a:r>
                      <a:r>
                        <a:rPr lang="en-US" sz="1400" u="none" strike="noStrike" dirty="0" smtClean="0">
                          <a:effectLst/>
                        </a:rPr>
                        <a:t>2022-23</a:t>
                      </a:r>
                      <a:endParaRPr lang="en-US" sz="1400" b="1"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2026786165"/>
                  </a:ext>
                </a:extLst>
              </a:tr>
              <a:tr h="230455">
                <a:tc>
                  <a:txBody>
                    <a:bodyPr/>
                    <a:lstStyle/>
                    <a:p>
                      <a:pPr algn="l" fontAlgn="b"/>
                      <a:r>
                        <a:rPr lang="en-US" sz="1400" u="none" strike="noStrike" dirty="0">
                          <a:effectLst/>
                        </a:rPr>
                        <a:t>Fixed 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b="0" i="0" u="none" strike="noStrike" dirty="0" smtClean="0">
                          <a:solidFill>
                            <a:schemeClr val="dk1"/>
                          </a:solidFill>
                          <a:effectLst/>
                          <a:latin typeface="+mn-lt"/>
                        </a:rPr>
                        <a:t>$267.41</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$267.41</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$267.41</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$267.41</a:t>
                      </a:r>
                    </a:p>
                  </a:txBody>
                  <a:tcPr marL="4903" marR="4903" marT="4903" marB="0" anchor="b"/>
                </a:tc>
                <a:extLst>
                  <a:ext uri="{0D108BD9-81ED-4DB2-BD59-A6C34878D82A}">
                    <a16:rowId xmlns:a16="http://schemas.microsoft.com/office/drawing/2014/main" val="4245227647"/>
                  </a:ext>
                </a:extLst>
              </a:tr>
              <a:tr h="230455">
                <a:tc>
                  <a:txBody>
                    <a:bodyPr/>
                    <a:lstStyle/>
                    <a:p>
                      <a:pPr algn="l" fontAlgn="b"/>
                      <a:r>
                        <a:rPr lang="en-US" sz="1400" u="none" strike="noStrike" dirty="0">
                          <a:effectLst/>
                        </a:rPr>
                        <a:t>Standard 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234.00</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238.00</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TBD</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TBD</a:t>
                      </a:r>
                      <a:endParaRPr lang="en-US" sz="14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4262389633"/>
                  </a:ext>
                </a:extLst>
              </a:tr>
              <a:tr h="216725">
                <a:tc>
                  <a:txBody>
                    <a:bodyPr/>
                    <a:lstStyle/>
                    <a:p>
                      <a:pPr algn="l" fontAlgn="b"/>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3186833907"/>
                  </a:ext>
                </a:extLst>
              </a:tr>
              <a:tr h="230455">
                <a:tc>
                  <a:txBody>
                    <a:bodyPr/>
                    <a:lstStyle/>
                    <a:p>
                      <a:pPr algn="l" fontAlgn="b"/>
                      <a:r>
                        <a:rPr lang="en-US" sz="1400" u="none" strike="noStrike" dirty="0">
                          <a:effectLst/>
                        </a:rPr>
                        <a:t>Students entering </a:t>
                      </a:r>
                      <a:r>
                        <a:rPr lang="en-US" sz="1400" u="none" strike="noStrike" dirty="0" smtClean="0">
                          <a:effectLst/>
                        </a:rPr>
                        <a:t>2021-22</a:t>
                      </a:r>
                      <a:endParaRPr lang="en-US" sz="1400" b="1"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1400" b="1" i="0" u="sng"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165447790"/>
                  </a:ext>
                </a:extLst>
              </a:tr>
              <a:tr h="230455">
                <a:tc>
                  <a:txBody>
                    <a:bodyPr/>
                    <a:lstStyle/>
                    <a:p>
                      <a:pPr algn="l" fontAlgn="b"/>
                      <a:r>
                        <a:rPr lang="en-US" sz="1400" u="none" strike="noStrike" dirty="0">
                          <a:effectLst/>
                        </a:rPr>
                        <a:t>Fixed 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$267.41</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$267.41</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267.41</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267.41</a:t>
                      </a:r>
                      <a:endParaRPr lang="en-US" sz="14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2426403269"/>
                  </a:ext>
                </a:extLst>
              </a:tr>
              <a:tr h="228003">
                <a:tc>
                  <a:txBody>
                    <a:bodyPr/>
                    <a:lstStyle/>
                    <a:p>
                      <a:pPr algn="l" fontAlgn="b"/>
                      <a:r>
                        <a:rPr lang="en-US" sz="1400" u="none" strike="noStrike" dirty="0">
                          <a:effectLst/>
                        </a:rPr>
                        <a:t>Standard 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234.00</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234.00</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238.</a:t>
                      </a:r>
                      <a:r>
                        <a:rPr lang="en-US" sz="1400" b="0" i="0" u="none" strike="noStrike" dirty="0" smtClean="0">
                          <a:solidFill>
                            <a:srgbClr val="000000"/>
                          </a:solidFill>
                          <a:effectLst/>
                          <a:latin typeface="Calibri" panose="020F0502020204030204" pitchFamily="34" charset="0"/>
                        </a:rPr>
                        <a:t>00</a:t>
                      </a:r>
                      <a:endParaRPr lang="en-US" sz="1400" u="none" strike="noStrike" dirty="0" smtClean="0">
                        <a:effectLst/>
                      </a:endParaRPr>
                    </a:p>
                  </a:txBody>
                  <a:tcPr marL="4903" marR="4903" marT="4903" marB="0" anchor="b"/>
                </a:tc>
                <a:tc>
                  <a:txBody>
                    <a:bodyPr/>
                    <a:lstStyle/>
                    <a:p>
                      <a:pPr algn="ctr" fontAlgn="b"/>
                      <a:r>
                        <a:rPr lang="en-US" sz="1400" b="0" i="0" u="none" strike="noStrike" dirty="0" smtClean="0">
                          <a:solidFill>
                            <a:schemeClr val="dk1"/>
                          </a:solidFill>
                          <a:effectLst/>
                          <a:latin typeface="+mn-lt"/>
                        </a:rPr>
                        <a:t>TBD</a:t>
                      </a:r>
                    </a:p>
                  </a:txBody>
                  <a:tcPr marL="4903" marR="4903" marT="4903" marB="0" anchor="b"/>
                </a:tc>
                <a:extLst>
                  <a:ext uri="{0D108BD9-81ED-4DB2-BD59-A6C34878D82A}">
                    <a16:rowId xmlns:a16="http://schemas.microsoft.com/office/drawing/2014/main" val="3280785122"/>
                  </a:ext>
                </a:extLst>
              </a:tr>
              <a:tr h="196132">
                <a:tc>
                  <a:txBody>
                    <a:bodyPr/>
                    <a:lstStyle/>
                    <a:p>
                      <a:pPr algn="l" fontAlgn="b"/>
                      <a:endParaRPr lang="en-US" sz="800" b="1"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3522298091"/>
                  </a:ext>
                </a:extLst>
              </a:tr>
              <a:tr h="228003">
                <a:tc>
                  <a:txBody>
                    <a:bodyPr/>
                    <a:lstStyle/>
                    <a:p>
                      <a:pPr algn="l" fontAlgn="b"/>
                      <a:r>
                        <a:rPr lang="en-US" sz="1400" u="none" strike="noStrike" dirty="0">
                          <a:effectLst/>
                        </a:rPr>
                        <a:t>Students entering </a:t>
                      </a:r>
                      <a:r>
                        <a:rPr lang="en-US" sz="1400" u="none" strike="noStrike" dirty="0" smtClean="0">
                          <a:effectLst/>
                        </a:rPr>
                        <a:t>2020-21</a:t>
                      </a:r>
                      <a:endParaRPr lang="en-US" sz="1400" b="1"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745600142"/>
                  </a:ext>
                </a:extLst>
              </a:tr>
              <a:tr h="230455">
                <a:tc>
                  <a:txBody>
                    <a:bodyPr/>
                    <a:lstStyle/>
                    <a:p>
                      <a:pPr algn="l" fontAlgn="b"/>
                      <a:r>
                        <a:rPr lang="en-US" sz="1400" u="none" strike="noStrike" dirty="0">
                          <a:effectLst/>
                        </a:rPr>
                        <a:t>Fixed 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251.93</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$251.93</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251.93</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$251.93</a:t>
                      </a:r>
                      <a:endParaRPr lang="en-US" sz="14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3018003014"/>
                  </a:ext>
                </a:extLst>
              </a:tr>
              <a:tr h="228003">
                <a:tc>
                  <a:txBody>
                    <a:bodyPr/>
                    <a:lstStyle/>
                    <a:p>
                      <a:pPr algn="l" fontAlgn="b"/>
                      <a:r>
                        <a:rPr lang="en-US" sz="1400" u="none" strike="noStrike" dirty="0">
                          <a:effectLst/>
                        </a:rPr>
                        <a:t>Standard Plan</a:t>
                      </a:r>
                      <a:endParaRPr lang="en-US" sz="1400" b="1" i="1"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$230.70</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smtClean="0">
                          <a:effectLst/>
                        </a:rPr>
                        <a:t>$234.00</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234.00</a:t>
                      </a:r>
                      <a:endParaRPr lang="en-US" sz="1400" b="0" i="0" u="none" strike="noStrike" dirty="0">
                        <a:solidFill>
                          <a:srgbClr val="000000"/>
                        </a:solidFill>
                        <a:effectLst/>
                        <a:latin typeface="Calibri" panose="020F0502020204030204" pitchFamily="34" charset="0"/>
                      </a:endParaRPr>
                    </a:p>
                  </a:txBody>
                  <a:tcPr marL="4903" marR="4903" marT="4903" marB="0" anchor="b"/>
                </a:tc>
                <a:tc>
                  <a:txBody>
                    <a:bodyPr/>
                    <a:lstStyle/>
                    <a:p>
                      <a:pPr algn="ctr" fontAlgn="b"/>
                      <a:r>
                        <a:rPr lang="en-US" sz="1400" u="none" strike="noStrike" dirty="0">
                          <a:effectLst/>
                        </a:rPr>
                        <a:t>$</a:t>
                      </a:r>
                      <a:r>
                        <a:rPr lang="en-US" sz="1400" u="none" strike="noStrike" dirty="0" smtClean="0">
                          <a:effectLst/>
                        </a:rPr>
                        <a:t>238.00</a:t>
                      </a:r>
                      <a:endParaRPr lang="en-US" sz="1400" b="0" i="0" u="none" strike="noStrike" dirty="0">
                        <a:solidFill>
                          <a:srgbClr val="000000"/>
                        </a:solidFill>
                        <a:effectLst/>
                        <a:latin typeface="Calibri" panose="020F0502020204030204" pitchFamily="34" charset="0"/>
                      </a:endParaRPr>
                    </a:p>
                  </a:txBody>
                  <a:tcPr marL="4903" marR="4903" marT="4903" marB="0" anchor="b"/>
                </a:tc>
                <a:extLst>
                  <a:ext uri="{0D108BD9-81ED-4DB2-BD59-A6C34878D82A}">
                    <a16:rowId xmlns:a16="http://schemas.microsoft.com/office/drawing/2014/main" val="973685739"/>
                  </a:ext>
                </a:extLst>
              </a:tr>
            </a:tbl>
          </a:graphicData>
        </a:graphic>
      </p:graphicFrame>
    </p:spTree>
    <p:extLst>
      <p:ext uri="{BB962C8B-B14F-4D97-AF65-F5344CB8AC3E}">
        <p14:creationId xmlns:p14="http://schemas.microsoft.com/office/powerpoint/2010/main" val="4146914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6600" dirty="0">
                <a:solidFill>
                  <a:schemeClr val="accent2">
                    <a:lumMod val="50000"/>
                  </a:schemeClr>
                </a:solidFill>
                <a:effectLst>
                  <a:outerShdw blurRad="38100" dist="38100" dir="2700000" algn="tl">
                    <a:srgbClr val="000000">
                      <a:alpha val="43137"/>
                    </a:srgbClr>
                  </a:outerShdw>
                </a:effectLst>
              </a:rPr>
              <a:t>WELCOME TO TWU!</a:t>
            </a:r>
          </a:p>
        </p:txBody>
      </p:sp>
      <p:sp>
        <p:nvSpPr>
          <p:cNvPr id="6" name="Subtitle 5"/>
          <p:cNvSpPr>
            <a:spLocks noGrp="1"/>
          </p:cNvSpPr>
          <p:nvPr>
            <p:ph type="subTitle" idx="1"/>
          </p:nvPr>
        </p:nvSpPr>
        <p:spPr>
          <a:xfrm>
            <a:off x="2171700" y="3257550"/>
            <a:ext cx="4800600" cy="971550"/>
          </a:xfrm>
          <a:ln>
            <a:solidFill>
              <a:schemeClr val="bg2">
                <a:lumMod val="10000"/>
              </a:schemeClr>
            </a:solidFill>
          </a:ln>
        </p:spPr>
        <p:txBody>
          <a:bodyPr>
            <a:normAutofit fontScale="92500"/>
            <a:scene3d>
              <a:camera prst="orthographicFront"/>
              <a:lightRig rig="threePt" dir="t"/>
            </a:scene3d>
            <a:sp3d extrusionH="57150" contourW="12700">
              <a:bevelT w="38100" h="38100"/>
              <a:contourClr>
                <a:schemeClr val="accent2">
                  <a:lumMod val="75000"/>
                </a:schemeClr>
              </a:contourClr>
            </a:sp3d>
          </a:bodyPr>
          <a:lstStyle/>
          <a:p>
            <a:r>
              <a:rPr lang="en-US" sz="2700" b="1" dirty="0">
                <a:ln cmpd="sng">
                  <a:solidFill>
                    <a:schemeClr val="tx1"/>
                  </a:solidFill>
                </a:ln>
                <a:solidFill>
                  <a:schemeClr val="accent2">
                    <a:lumMod val="50000"/>
                  </a:schemeClr>
                </a:solidFill>
                <a:effectLst>
                  <a:innerShdw blurRad="63500" dist="50800" dir="13500000">
                    <a:prstClr val="black">
                      <a:alpha val="50000"/>
                    </a:prstClr>
                  </a:innerShdw>
                </a:effectLst>
              </a:rPr>
              <a:t>Remember Fall Payment Deadline</a:t>
            </a:r>
          </a:p>
          <a:p>
            <a:r>
              <a:rPr lang="en-US" sz="2700" b="1" dirty="0">
                <a:ln cmpd="sng">
                  <a:solidFill>
                    <a:schemeClr val="tx1"/>
                  </a:solidFill>
                </a:ln>
                <a:solidFill>
                  <a:schemeClr val="accent2">
                    <a:lumMod val="50000"/>
                  </a:schemeClr>
                </a:solidFill>
                <a:effectLst>
                  <a:innerShdw blurRad="63500" dist="50800" dir="13500000">
                    <a:prstClr val="black">
                      <a:alpha val="50000"/>
                    </a:prstClr>
                  </a:innerShdw>
                </a:effectLst>
              </a:rPr>
              <a:t> is </a:t>
            </a:r>
            <a:r>
              <a:rPr lang="en-US" sz="2700" b="1" dirty="0" smtClean="0">
                <a:ln cmpd="sng">
                  <a:solidFill>
                    <a:schemeClr val="tx1"/>
                  </a:solidFill>
                </a:ln>
                <a:solidFill>
                  <a:schemeClr val="accent2">
                    <a:lumMod val="50000"/>
                  </a:schemeClr>
                </a:solidFill>
                <a:effectLst>
                  <a:innerShdw blurRad="63500" dist="50800" dir="13500000">
                    <a:prstClr val="black">
                      <a:alpha val="50000"/>
                    </a:prstClr>
                  </a:innerShdw>
                </a:effectLst>
              </a:rPr>
              <a:t>January 12th</a:t>
            </a:r>
            <a:endParaRPr lang="en-US" sz="2700" b="1" dirty="0">
              <a:ln cmpd="sng">
                <a:solidFill>
                  <a:schemeClr val="tx1"/>
                </a:solidFill>
              </a:ln>
              <a:solidFill>
                <a:schemeClr val="accent2">
                  <a:lumMod val="50000"/>
                </a:schemeClr>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364869767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173256"/>
            <a:ext cx="7967312" cy="606390"/>
          </a:xfrm>
        </p:spPr>
        <p:txBody>
          <a:bodyPr>
            <a:normAutofit fontScale="90000"/>
          </a:bodyPr>
          <a:lstStyle/>
          <a:p>
            <a:r>
              <a:rPr lang="en-US" sz="4000" dirty="0">
                <a:solidFill>
                  <a:schemeClr val="accent2">
                    <a:lumMod val="75000"/>
                  </a:schemeClr>
                </a:solidFill>
                <a:latin typeface="Arial" panose="020B0604020202020204" pitchFamily="34" charset="0"/>
                <a:cs typeface="Arial" panose="020B0604020202020204" pitchFamily="34" charset="0"/>
              </a:rPr>
              <a:t>Student Money Management Center</a:t>
            </a:r>
            <a:r>
              <a:rPr lang="en-US" sz="2400" dirty="0">
                <a:solidFill>
                  <a:schemeClr val="accent2">
                    <a:lumMod val="75000"/>
                  </a:schemeClr>
                </a:solidFill>
              </a:rPr>
              <a:t/>
            </a:r>
            <a:br>
              <a:rPr lang="en-US" sz="2400"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idx="1"/>
          </p:nvPr>
        </p:nvSpPr>
        <p:spPr>
          <a:xfrm>
            <a:off x="490888" y="967740"/>
            <a:ext cx="8001000" cy="3483142"/>
          </a:xfrm>
        </p:spPr>
        <p:txBody>
          <a:bodyPr/>
          <a:lstStyle/>
          <a:p>
            <a:pPr marL="0" indent="0" eaLnBrk="1" hangingPunct="1">
              <a:buClr>
                <a:srgbClr val="770005"/>
              </a:buClr>
              <a:buSzPct val="80000"/>
              <a:buNone/>
              <a:defRPr/>
            </a:pPr>
            <a:r>
              <a:rPr lang="en-US" sz="2400" dirty="0">
                <a:latin typeface="Arial" panose="020B0604020202020204" pitchFamily="34" charset="0"/>
                <a:cs typeface="Arial" panose="020B0604020202020204" pitchFamily="34" charset="0"/>
              </a:rPr>
              <a:t>Admissions Building, Room 123</a:t>
            </a:r>
          </a:p>
          <a:p>
            <a:pPr marL="0" indent="0" eaLnBrk="1" hangingPunct="1">
              <a:buClr>
                <a:srgbClr val="770005"/>
              </a:buClr>
              <a:buSzPct val="80000"/>
              <a:buNone/>
              <a:defRPr/>
            </a:pPr>
            <a:r>
              <a:rPr lang="en-US" sz="2400" dirty="0">
                <a:latin typeface="Arial" panose="020B0604020202020204" pitchFamily="34" charset="0"/>
                <a:cs typeface="Arial" panose="020B0604020202020204" pitchFamily="34" charset="0"/>
              </a:rPr>
              <a:t>(940) 898-2274 (CASH)</a:t>
            </a:r>
          </a:p>
          <a:p>
            <a:pPr marL="0" indent="0" eaLnBrk="1" hangingPunct="1">
              <a:buClr>
                <a:srgbClr val="770005"/>
              </a:buClr>
              <a:buSzPct val="80000"/>
              <a:buNone/>
              <a:defRPr/>
            </a:pPr>
            <a:r>
              <a:rPr lang="en-US" sz="2400" dirty="0">
                <a:solidFill>
                  <a:srgbClr val="002060"/>
                </a:solidFill>
                <a:latin typeface="Arial" panose="020B0604020202020204" pitchFamily="34" charset="0"/>
                <a:cs typeface="Arial" panose="020B0604020202020204" pitchFamily="34" charset="0"/>
                <a:hlinkClick r:id="rId3"/>
              </a:rPr>
              <a:t>smmc@twu.edu</a:t>
            </a:r>
            <a:endParaRPr lang="en-US" sz="2400" dirty="0">
              <a:solidFill>
                <a:srgbClr val="002060"/>
              </a:solidFill>
              <a:latin typeface="Arial" panose="020B0604020202020204" pitchFamily="34" charset="0"/>
              <a:cs typeface="Arial" panose="020B0604020202020204" pitchFamily="34" charset="0"/>
            </a:endParaRPr>
          </a:p>
          <a:p>
            <a:pPr marL="0" indent="0" eaLnBrk="1" hangingPunct="1">
              <a:buClr>
                <a:srgbClr val="770005"/>
              </a:buClr>
              <a:buSzPct val="80000"/>
              <a:buNone/>
              <a:defRPr/>
            </a:pPr>
            <a:r>
              <a:rPr lang="en-US" sz="2400" dirty="0">
                <a:solidFill>
                  <a:srgbClr val="002060"/>
                </a:solidFill>
                <a:latin typeface="Arial" panose="020B0604020202020204" pitchFamily="34" charset="0"/>
                <a:cs typeface="Arial" panose="020B0604020202020204" pitchFamily="34" charset="0"/>
                <a:hlinkClick r:id="rId4"/>
              </a:rPr>
              <a:t>www.twu.edu/smmc</a:t>
            </a:r>
            <a:endParaRPr lang="en-US" sz="2400" dirty="0">
              <a:solidFill>
                <a:srgbClr val="002060"/>
              </a:solidFill>
              <a:latin typeface="Arial" panose="020B0604020202020204" pitchFamily="34" charset="0"/>
              <a:cs typeface="Arial" panose="020B0604020202020204" pitchFamily="34" charset="0"/>
            </a:endParaRPr>
          </a:p>
          <a:p>
            <a:pPr marL="0" indent="0" eaLnBrk="1" hangingPunct="1">
              <a:buClr>
                <a:srgbClr val="770005"/>
              </a:buClr>
              <a:buSzPct val="80000"/>
              <a:buNone/>
              <a:defRPr/>
            </a:pPr>
            <a:endParaRPr lang="en-US" sz="2400" dirty="0">
              <a:solidFill>
                <a:srgbClr val="002060"/>
              </a:solidFill>
              <a:latin typeface="Arial" panose="020B0604020202020204" pitchFamily="34" charset="0"/>
              <a:cs typeface="Arial" panose="020B0604020202020204" pitchFamily="34" charset="0"/>
            </a:endParaRPr>
          </a:p>
          <a:p>
            <a:pPr marL="0" indent="0" eaLnBrk="1" hangingPunct="1">
              <a:buClr>
                <a:srgbClr val="770005"/>
              </a:buClr>
              <a:buSzPct val="80000"/>
              <a:buNone/>
              <a:defRPr/>
            </a:pPr>
            <a:r>
              <a:rPr lang="en-US" sz="2400" dirty="0">
                <a:latin typeface="Arial" panose="020B0604020202020204" pitchFamily="34" charset="0"/>
                <a:cs typeface="Arial" panose="020B0604020202020204" pitchFamily="34" charset="0"/>
              </a:rPr>
              <a:t>@TWUMaroonMoney</a:t>
            </a:r>
          </a:p>
          <a:p>
            <a:pPr marL="0" indent="0" eaLnBrk="1" hangingPunct="1">
              <a:buClr>
                <a:srgbClr val="770005"/>
              </a:buClr>
              <a:buSzPct val="80000"/>
              <a:buNone/>
              <a:defRPr/>
            </a:pPr>
            <a:r>
              <a:rPr lang="en-US" sz="2400" dirty="0">
                <a:solidFill>
                  <a:srgbClr val="002060"/>
                </a:solidFill>
                <a:latin typeface="Arial" panose="020B0604020202020204" pitchFamily="34" charset="0"/>
                <a:cs typeface="Arial" panose="020B0604020202020204" pitchFamily="34" charset="0"/>
              </a:rPr>
              <a:t>	</a:t>
            </a:r>
          </a:p>
        </p:txBody>
      </p:sp>
      <p:pic>
        <p:nvPicPr>
          <p:cNvPr id="1026" name="Picture 2">
            <a:extLst>
              <a:ext uri="{FF2B5EF4-FFF2-40B4-BE49-F238E27FC236}">
                <a16:creationId xmlns:a16="http://schemas.microsoft.com/office/drawing/2014/main" id="{A6AA1920-1C35-A4E8-EC5E-1D4248160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98" y="3693393"/>
            <a:ext cx="330368" cy="330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309095E-6D02-6D4B-626D-C922710E1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868" y="3693393"/>
            <a:ext cx="327659" cy="3276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C6761DB-EF3E-2817-E862-EAE9A3B0AC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1920" y="1065925"/>
            <a:ext cx="3263282" cy="244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91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173256"/>
            <a:ext cx="7967312" cy="606390"/>
          </a:xfrm>
        </p:spPr>
        <p:txBody>
          <a:bodyPr>
            <a:normAutofit fontScale="90000"/>
          </a:bodyPr>
          <a:lstStyle/>
          <a:p>
            <a:r>
              <a:rPr lang="en-US" sz="4000" dirty="0">
                <a:solidFill>
                  <a:schemeClr val="accent2">
                    <a:lumMod val="75000"/>
                  </a:schemeClr>
                </a:solidFill>
                <a:latin typeface="Arial" panose="020B0604020202020204" pitchFamily="34" charset="0"/>
                <a:cs typeface="Arial" panose="020B0604020202020204" pitchFamily="34" charset="0"/>
              </a:rPr>
              <a:t>Our Team</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idx="1"/>
          </p:nvPr>
        </p:nvSpPr>
        <p:spPr>
          <a:xfrm>
            <a:off x="457200" y="1506352"/>
            <a:ext cx="8001000" cy="3339967"/>
          </a:xfrm>
        </p:spPr>
        <p:txBody>
          <a:bodyPr/>
          <a:lstStyle/>
          <a:p>
            <a:pPr marL="0" indent="0" rtl="0">
              <a:spcBef>
                <a:spcPts val="0"/>
              </a:spcBef>
              <a:spcAft>
                <a:spcPts val="0"/>
              </a:spcAft>
              <a:buNone/>
            </a:pPr>
            <a:r>
              <a:rPr lang="en-US" sz="2000" b="0" i="0" u="none" strike="noStrike" dirty="0">
                <a:solidFill>
                  <a:srgbClr val="000000"/>
                </a:solidFill>
                <a:effectLst/>
                <a:latin typeface="Arial" panose="020B0604020202020204" pitchFamily="34" charset="0"/>
                <a:cs typeface="Arial" panose="020B0604020202020204" pitchFamily="34" charset="0"/>
              </a:rPr>
              <a:t>TWU students trained as peer educators, Certified Financial Peer Mentors</a:t>
            </a:r>
            <a:endParaRPr lang="en-US" sz="2000" b="0" dirty="0">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2000" b="0" dirty="0">
                <a:effectLst/>
                <a:latin typeface="Arial" panose="020B0604020202020204" pitchFamily="34" charset="0"/>
                <a:cs typeface="Arial" panose="020B0604020202020204" pitchFamily="34" charset="0"/>
              </a:rPr>
              <a:t/>
            </a:r>
            <a:br>
              <a:rPr lang="en-US" sz="2000" b="0" dirty="0">
                <a:effectLst/>
                <a:latin typeface="Arial" panose="020B0604020202020204" pitchFamily="34" charset="0"/>
                <a:cs typeface="Arial" panose="020B0604020202020204" pitchFamily="34" charset="0"/>
              </a:rPr>
            </a:br>
            <a:r>
              <a:rPr lang="en-US" sz="2000" b="0" i="0" u="none" strike="noStrike" dirty="0">
                <a:solidFill>
                  <a:srgbClr val="000000"/>
                </a:solidFill>
                <a:effectLst/>
                <a:latin typeface="Arial" panose="020B0604020202020204" pitchFamily="34" charset="0"/>
                <a:cs typeface="Arial" panose="020B0604020202020204" pitchFamily="34" charset="0"/>
              </a:rPr>
              <a:t>Have a passion for helping others</a:t>
            </a:r>
            <a:endParaRPr lang="en-US" sz="2000" b="0" dirty="0">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2000" b="0" dirty="0">
                <a:effectLst/>
                <a:latin typeface="Arial" panose="020B0604020202020204" pitchFamily="34" charset="0"/>
                <a:cs typeface="Arial" panose="020B0604020202020204" pitchFamily="34" charset="0"/>
              </a:rPr>
              <a:t/>
            </a:r>
            <a:br>
              <a:rPr lang="en-US" sz="2000" b="0" dirty="0">
                <a:effectLst/>
                <a:latin typeface="Arial" panose="020B0604020202020204" pitchFamily="34" charset="0"/>
                <a:cs typeface="Arial" panose="020B0604020202020204" pitchFamily="34" charset="0"/>
              </a:rPr>
            </a:br>
            <a:r>
              <a:rPr lang="en-US" sz="2000" b="0" i="0" u="none" strike="noStrike" dirty="0">
                <a:solidFill>
                  <a:srgbClr val="000000"/>
                </a:solidFill>
                <a:effectLst/>
                <a:latin typeface="Arial" panose="020B0604020202020204" pitchFamily="34" charset="0"/>
                <a:cs typeface="Arial" panose="020B0604020202020204" pitchFamily="34" charset="0"/>
              </a:rPr>
              <a:t>Facilitate goal-setting, action plans, and accountability to help the student move toward healthy financial decisions</a:t>
            </a:r>
            <a:endParaRPr lang="en-US" sz="2000" b="0" dirty="0">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2000" b="0" dirty="0">
                <a:effectLst/>
                <a:latin typeface="Arial" panose="020B0604020202020204" pitchFamily="34" charset="0"/>
                <a:cs typeface="Arial" panose="020B0604020202020204" pitchFamily="34" charset="0"/>
              </a:rPr>
              <a:t/>
            </a:r>
            <a:br>
              <a:rPr lang="en-US" sz="2000" b="0" dirty="0">
                <a:effectLst/>
                <a:latin typeface="Arial" panose="020B0604020202020204" pitchFamily="34" charset="0"/>
                <a:cs typeface="Arial" panose="020B0604020202020204" pitchFamily="34" charset="0"/>
              </a:rPr>
            </a:br>
            <a:r>
              <a:rPr lang="en-US" sz="2000" b="0" i="0" u="none" strike="noStrike" dirty="0">
                <a:solidFill>
                  <a:srgbClr val="000000"/>
                </a:solidFill>
                <a:effectLst/>
                <a:latin typeface="Arial" panose="020B0604020202020204" pitchFamily="34" charset="0"/>
                <a:cs typeface="Arial" panose="020B0604020202020204" pitchFamily="34" charset="0"/>
              </a:rPr>
              <a:t>Enjoy creating programs and social media content, and </a:t>
            </a:r>
          </a:p>
          <a:p>
            <a:pPr marL="0" indent="0" rtl="0">
              <a:spcBef>
                <a:spcPts val="0"/>
              </a:spcBef>
              <a:spcAft>
                <a:spcPts val="0"/>
              </a:spcAft>
              <a:buNone/>
            </a:pPr>
            <a:r>
              <a:rPr lang="en-US" sz="2000" b="0" i="0" u="none" strike="noStrike" dirty="0">
                <a:solidFill>
                  <a:srgbClr val="000000"/>
                </a:solidFill>
                <a:effectLst/>
                <a:latin typeface="Arial" panose="020B0604020202020204" pitchFamily="34" charset="0"/>
                <a:cs typeface="Arial" panose="020B0604020202020204" pitchFamily="34" charset="0"/>
              </a:rPr>
              <a:t>engaging with students, parents, faculty, and staff</a:t>
            </a:r>
            <a:endParaRPr lang="en-US" sz="2000" b="0" dirty="0">
              <a:effectLst/>
              <a:latin typeface="Arial" panose="020B0604020202020204" pitchFamily="34" charset="0"/>
              <a:cs typeface="Arial" panose="020B0604020202020204" pitchFamily="34" charset="0"/>
            </a:endParaRPr>
          </a:p>
          <a:p>
            <a:pPr marL="0" indent="0">
              <a:buNone/>
            </a:pPr>
            <a:r>
              <a:rPr lang="en-US" sz="1100" dirty="0"/>
              <a:t/>
            </a:r>
            <a:br>
              <a:rPr lang="en-US" sz="1100" dirty="0"/>
            </a:br>
            <a:endParaRPr lang="en-US" sz="2400" dirty="0">
              <a:solidFill>
                <a:srgbClr val="002060"/>
              </a:solidFill>
              <a:latin typeface="Calibri" panose="020F0502020204030204" pitchFamily="34" charset="0"/>
              <a:cs typeface="Arial" pitchFamily="34" charset="0"/>
            </a:endParaRPr>
          </a:p>
        </p:txBody>
      </p:sp>
      <p:sp>
        <p:nvSpPr>
          <p:cNvPr id="4" name="TextBox 3">
            <a:extLst>
              <a:ext uri="{FF2B5EF4-FFF2-40B4-BE49-F238E27FC236}">
                <a16:creationId xmlns:a16="http://schemas.microsoft.com/office/drawing/2014/main" id="{BB5AC000-A013-5A5A-6EC1-49083CC3A968}"/>
              </a:ext>
            </a:extLst>
          </p:cNvPr>
          <p:cNvSpPr txBox="1"/>
          <p:nvPr/>
        </p:nvSpPr>
        <p:spPr>
          <a:xfrm>
            <a:off x="490888" y="912167"/>
            <a:ext cx="4012532" cy="461665"/>
          </a:xfrm>
          <a:prstGeom prst="rect">
            <a:avLst/>
          </a:prstGeom>
          <a:noFill/>
        </p:spPr>
        <p:txBody>
          <a:bodyPr wrap="square" rtlCol="0">
            <a:spAutoFit/>
          </a:bodyPr>
          <a:lstStyle/>
          <a:p>
            <a:r>
              <a:rPr lang="en-US" sz="2400" b="1" i="0" u="none" strike="noStrike" dirty="0">
                <a:solidFill>
                  <a:srgbClr val="000000"/>
                </a:solidFill>
                <a:effectLst/>
                <a:latin typeface="Arial" panose="020B0604020202020204" pitchFamily="34" charset="0"/>
              </a:rPr>
              <a:t>Maroon Money Mentors</a:t>
            </a:r>
            <a:endParaRPr lang="en-US" sz="2400" dirty="0"/>
          </a:p>
        </p:txBody>
      </p:sp>
    </p:spTree>
    <p:extLst>
      <p:ext uri="{BB962C8B-B14F-4D97-AF65-F5344CB8AC3E}">
        <p14:creationId xmlns:p14="http://schemas.microsoft.com/office/powerpoint/2010/main" val="174932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173256"/>
            <a:ext cx="7967312" cy="606390"/>
          </a:xfrm>
        </p:spPr>
        <p:txBody>
          <a:bodyPr>
            <a:normAutofit fontScale="90000"/>
          </a:bodyPr>
          <a:lstStyle/>
          <a:p>
            <a:r>
              <a:rPr lang="en-US" sz="4000" dirty="0">
                <a:solidFill>
                  <a:schemeClr val="accent2">
                    <a:lumMod val="75000"/>
                  </a:schemeClr>
                </a:solidFill>
                <a:latin typeface="Arial" panose="020B0604020202020204" pitchFamily="34" charset="0"/>
                <a:cs typeface="Arial" panose="020B0604020202020204" pitchFamily="34" charset="0"/>
              </a:rPr>
              <a:t>Through the center, students can:</a:t>
            </a:r>
            <a:r>
              <a:rPr lang="en-US" sz="2400" dirty="0">
                <a:solidFill>
                  <a:schemeClr val="accent2">
                    <a:lumMod val="75000"/>
                  </a:schemeClr>
                </a:solidFill>
                <a:latin typeface="Arial" panose="020B0604020202020204" pitchFamily="34" charset="0"/>
                <a:cs typeface="Arial" panose="020B0604020202020204" pitchFamily="34" charset="0"/>
              </a:rPr>
              <a:t/>
            </a:r>
            <a:br>
              <a:rPr lang="en-US" sz="2400" dirty="0">
                <a:solidFill>
                  <a:schemeClr val="accent2">
                    <a:lumMod val="75000"/>
                  </a:schemeClr>
                </a:solidFill>
                <a:latin typeface="Arial" panose="020B0604020202020204" pitchFamily="34" charset="0"/>
                <a:cs typeface="Arial" panose="020B0604020202020204" pitchFamily="34" charset="0"/>
              </a:rPr>
            </a:br>
            <a:r>
              <a:rPr lang="en-US" dirty="0">
                <a:solidFill>
                  <a:schemeClr val="accent2">
                    <a:lumMod val="75000"/>
                  </a:schemeClr>
                </a:solidFill>
                <a:latin typeface="Arial" panose="020B0604020202020204" pitchFamily="34" charset="0"/>
                <a:cs typeface="Arial" panose="020B0604020202020204" pitchFamily="34" charset="0"/>
              </a:rPr>
              <a:t/>
            </a:r>
            <a:br>
              <a:rPr lang="en-US" dirty="0">
                <a:solidFill>
                  <a:schemeClr val="accent2">
                    <a:lumMod val="75000"/>
                  </a:schemeClr>
                </a:solidFill>
                <a:latin typeface="Arial" panose="020B0604020202020204" pitchFamily="34" charset="0"/>
                <a:cs typeface="Arial" panose="020B0604020202020204" pitchFamily="34" charset="0"/>
              </a:rPr>
            </a:br>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0888" y="968542"/>
            <a:ext cx="8001000" cy="3483142"/>
          </a:xfrm>
        </p:spPr>
        <p:txBody>
          <a:bodyPr/>
          <a:lstStyle/>
          <a:p>
            <a:pPr marL="0" indent="0" rtl="0">
              <a:spcBef>
                <a:spcPts val="0"/>
              </a:spcBef>
              <a:spcAft>
                <a:spcPts val="0"/>
              </a:spcAft>
              <a:buNone/>
            </a:pPr>
            <a:r>
              <a:rPr lang="en-US" sz="1800" b="0" i="0" u="none" strike="noStrike" dirty="0">
                <a:solidFill>
                  <a:srgbClr val="000000"/>
                </a:solidFill>
                <a:effectLst/>
                <a:latin typeface="Arial" panose="020B0604020202020204" pitchFamily="34" charset="0"/>
              </a:rPr>
              <a:t>Schedule a peer-to-peer financial coaching session</a:t>
            </a:r>
            <a:endParaRPr lang="en-US" sz="1400" b="0" dirty="0">
              <a:effectLst/>
            </a:endParaRPr>
          </a:p>
          <a:p>
            <a:pPr marL="114300" indent="0" rtl="0" fontAlgn="base">
              <a:spcBef>
                <a:spcPts val="0"/>
              </a:spcBef>
              <a:spcAft>
                <a:spcPts val="0"/>
              </a:spcAft>
              <a:buNone/>
            </a:pPr>
            <a:r>
              <a:rPr lang="en-US" sz="1800" b="0" i="0" strike="noStrike" dirty="0">
                <a:solidFill>
                  <a:srgbClr val="0000FF"/>
                </a:solidFill>
                <a:effectLst/>
                <a:latin typeface="Arial" panose="020B0604020202020204" pitchFamily="34" charset="0"/>
              </a:rPr>
              <a:t>	</a:t>
            </a:r>
            <a:r>
              <a:rPr lang="en-US" sz="1800" b="0" i="0" strike="noStrike" dirty="0">
                <a:solidFill>
                  <a:srgbClr val="0000FF"/>
                </a:solidFill>
                <a:effectLst/>
                <a:latin typeface="Arial" panose="020B0604020202020204" pitchFamily="34" charset="0"/>
                <a:hlinkClick r:id="rId3"/>
              </a:rPr>
              <a:t>www.</a:t>
            </a:r>
            <a:r>
              <a:rPr lang="en-US" sz="1800" b="0" i="0" u="sng" strike="noStrike" dirty="0">
                <a:solidFill>
                  <a:srgbClr val="0000FF"/>
                </a:solidFill>
                <a:effectLst/>
                <a:latin typeface="Arial" panose="020B0604020202020204" pitchFamily="34" charset="0"/>
                <a:hlinkClick r:id="rId3"/>
              </a:rPr>
              <a:t>twu.edu/smmc</a:t>
            </a:r>
            <a:endParaRPr lang="en-US" sz="1800" b="0" i="0" u="none" strike="noStrike" dirty="0">
              <a:solidFill>
                <a:srgbClr val="000000"/>
              </a:solidFill>
              <a:effectLst/>
              <a:latin typeface="Arial" panose="020B0604020202020204" pitchFamily="34" charset="0"/>
            </a:endParaRPr>
          </a:p>
          <a:p>
            <a:pPr marL="0" indent="0" rtl="0">
              <a:spcBef>
                <a:spcPts val="360"/>
              </a:spcBef>
              <a:spcAft>
                <a:spcPts val="0"/>
              </a:spcAft>
              <a:buNone/>
            </a:pPr>
            <a:r>
              <a:rPr lang="en-US" sz="1400" b="0" dirty="0">
                <a:effectLst/>
              </a:rPr>
              <a:t/>
            </a:r>
            <a:br>
              <a:rPr lang="en-US" sz="1400" b="0" dirty="0">
                <a:effectLst/>
              </a:rPr>
            </a:br>
            <a:r>
              <a:rPr lang="en-US" sz="1800" b="0" i="0" u="none" strike="noStrike" dirty="0">
                <a:solidFill>
                  <a:srgbClr val="000000"/>
                </a:solidFill>
                <a:effectLst/>
                <a:latin typeface="Arial" panose="020B0604020202020204" pitchFamily="34" charset="0"/>
              </a:rPr>
              <a:t>Learn money management skills to help with:</a:t>
            </a:r>
            <a:endParaRPr lang="en-US" sz="1400" b="0" dirty="0">
              <a:effectLst/>
            </a:endParaRPr>
          </a:p>
          <a:p>
            <a:pPr marL="317500"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Earning</a:t>
            </a:r>
          </a:p>
          <a:p>
            <a:pPr marL="317500"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Saving and Investing</a:t>
            </a:r>
          </a:p>
          <a:p>
            <a:pPr marL="317500"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a:t>
            </a:r>
          </a:p>
          <a:p>
            <a:pPr marL="317500"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Spending</a:t>
            </a:r>
          </a:p>
          <a:p>
            <a:pPr marL="317500"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Borrowing</a:t>
            </a:r>
          </a:p>
          <a:p>
            <a:pPr marL="317500"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Paying for your Education</a:t>
            </a:r>
          </a:p>
          <a:p>
            <a:pPr marL="0" indent="0" eaLnBrk="1" hangingPunct="1">
              <a:buClr>
                <a:srgbClr val="770005"/>
              </a:buClr>
              <a:buSzPct val="80000"/>
              <a:buNone/>
              <a:defRPr/>
            </a:pPr>
            <a:endParaRPr lang="en-US" sz="2400" dirty="0">
              <a:solidFill>
                <a:srgbClr val="002060"/>
              </a:solidFill>
              <a:latin typeface="Calibri" panose="020F0502020204030204" pitchFamily="34" charset="0"/>
              <a:cs typeface="Arial" pitchFamily="34" charset="0"/>
            </a:endParaRPr>
          </a:p>
        </p:txBody>
      </p:sp>
      <p:pic>
        <p:nvPicPr>
          <p:cNvPr id="2050" name="Picture 2">
            <a:extLst>
              <a:ext uri="{FF2B5EF4-FFF2-40B4-BE49-F238E27FC236}">
                <a16:creationId xmlns:a16="http://schemas.microsoft.com/office/drawing/2014/main" id="{8A63B4A1-B046-BF76-2E64-9171A05BF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930" y="1873818"/>
            <a:ext cx="18859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1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8008"/>
            <a:ext cx="8305800" cy="1006442"/>
          </a:xfrm>
        </p:spPr>
        <p:txBody>
          <a:bodyPr>
            <a:noAutofit/>
          </a:bodyPr>
          <a:lstStyle/>
          <a:p>
            <a:r>
              <a:rPr lang="en-US" sz="3200" b="1" dirty="0">
                <a:solidFill>
                  <a:schemeClr val="accent2">
                    <a:lumMod val="75000"/>
                  </a:schemeClr>
                </a:solidFill>
                <a:latin typeface="Calibri" panose="020F0502020204030204" pitchFamily="34" charset="0"/>
              </a:rPr>
              <a:t>How Can I Receive Financial Aid to </a:t>
            </a:r>
            <a:r>
              <a:rPr lang="en-US" sz="3200" dirty="0">
                <a:solidFill>
                  <a:schemeClr val="accent2">
                    <a:lumMod val="75000"/>
                  </a:schemeClr>
                </a:solidFill>
                <a:latin typeface="Calibri" panose="020F0502020204030204" pitchFamily="34" charset="0"/>
              </a:rPr>
              <a:t>Pay My Bill?</a:t>
            </a:r>
            <a:r>
              <a:rPr lang="en-US" sz="3200" b="1" dirty="0">
                <a:solidFill>
                  <a:srgbClr val="760000"/>
                </a:solidFill>
                <a:effectLst>
                  <a:outerShdw blurRad="38100" dist="38100" dir="2700000" algn="tl">
                    <a:srgbClr val="000000">
                      <a:alpha val="43137"/>
                    </a:srgbClr>
                  </a:outerShdw>
                </a:effectLst>
                <a:latin typeface="Calibri" panose="020F0502020204030204" pitchFamily="34" charset="0"/>
              </a:rPr>
              <a:t/>
            </a:r>
            <a:br>
              <a:rPr lang="en-US" sz="3200" b="1" dirty="0">
                <a:solidFill>
                  <a:srgbClr val="760000"/>
                </a:solidFill>
                <a:effectLst>
                  <a:outerShdw blurRad="38100" dist="38100" dir="2700000" algn="tl">
                    <a:srgbClr val="000000">
                      <a:alpha val="43137"/>
                    </a:srgbClr>
                  </a:outerShdw>
                </a:effectLst>
                <a:latin typeface="Calibri" panose="020F0502020204030204" pitchFamily="34" charset="0"/>
              </a:rPr>
            </a:br>
            <a:endParaRPr lang="en-US" sz="3200" b="1" dirty="0">
              <a:solidFill>
                <a:srgbClr val="760000"/>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29986" y="1373404"/>
            <a:ext cx="8305800" cy="3770096"/>
          </a:xfrm>
        </p:spPr>
        <p:txBody>
          <a:bodyPr/>
          <a:lstStyle/>
          <a:p>
            <a:pPr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Complete the following forms by the published deadlines.</a:t>
            </a:r>
          </a:p>
          <a:p>
            <a:pPr lvl="1"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Free Application for Federal Student Aid (FAFSA)</a:t>
            </a:r>
          </a:p>
          <a:p>
            <a:pPr lvl="2"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Complete the </a:t>
            </a:r>
            <a:r>
              <a:rPr lang="en-US" sz="2000" b="1" dirty="0" smtClean="0">
                <a:solidFill>
                  <a:srgbClr val="002060"/>
                </a:solidFill>
                <a:latin typeface="Calibri" panose="020F0502020204030204" pitchFamily="34" charset="0"/>
                <a:cs typeface="Arial" pitchFamily="34" charset="0"/>
              </a:rPr>
              <a:t>2023-2024 </a:t>
            </a:r>
            <a:r>
              <a:rPr lang="en-US" sz="2000" b="1" dirty="0">
                <a:solidFill>
                  <a:srgbClr val="002060"/>
                </a:solidFill>
                <a:latin typeface="Calibri" panose="020F0502020204030204" pitchFamily="34" charset="0"/>
                <a:cs typeface="Arial" pitchFamily="34" charset="0"/>
              </a:rPr>
              <a:t>FAFSA </a:t>
            </a:r>
            <a:r>
              <a:rPr lang="en-US" sz="2000" dirty="0">
                <a:solidFill>
                  <a:srgbClr val="002060"/>
                </a:solidFill>
                <a:latin typeface="Calibri" panose="020F0502020204030204" pitchFamily="34" charset="0"/>
                <a:cs typeface="Arial" pitchFamily="34" charset="0"/>
              </a:rPr>
              <a:t>using </a:t>
            </a:r>
            <a:r>
              <a:rPr lang="en-US" sz="2000" dirty="0" smtClean="0">
                <a:solidFill>
                  <a:srgbClr val="002060"/>
                </a:solidFill>
                <a:latin typeface="Calibri" panose="020F0502020204030204" pitchFamily="34" charset="0"/>
                <a:cs typeface="Arial" pitchFamily="34" charset="0"/>
              </a:rPr>
              <a:t>2021 </a:t>
            </a:r>
            <a:r>
              <a:rPr lang="en-US" sz="2000" dirty="0">
                <a:solidFill>
                  <a:srgbClr val="002060"/>
                </a:solidFill>
                <a:latin typeface="Calibri" panose="020F0502020204030204" pitchFamily="34" charset="0"/>
                <a:cs typeface="Arial" pitchFamily="34" charset="0"/>
              </a:rPr>
              <a:t>taxes</a:t>
            </a:r>
          </a:p>
          <a:p>
            <a:pPr lvl="2"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Use TWU School Code = 003646</a:t>
            </a:r>
          </a:p>
          <a:p>
            <a:pPr lvl="2"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Use IRS Data Retrieval Process </a:t>
            </a:r>
          </a:p>
          <a:p>
            <a:pPr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Submit other forms as requested by the Financial Aid Office.</a:t>
            </a:r>
          </a:p>
        </p:txBody>
      </p:sp>
    </p:spTree>
    <p:extLst>
      <p:ext uri="{BB962C8B-B14F-4D97-AF65-F5344CB8AC3E}">
        <p14:creationId xmlns:p14="http://schemas.microsoft.com/office/powerpoint/2010/main" val="10146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173256"/>
            <a:ext cx="7967312" cy="606390"/>
          </a:xfrm>
        </p:spPr>
        <p:txBody>
          <a:bodyPr>
            <a:normAutofit fontScale="90000"/>
          </a:bodyPr>
          <a:lstStyle/>
          <a:p>
            <a:r>
              <a:rPr lang="en-US" sz="4000" dirty="0">
                <a:solidFill>
                  <a:schemeClr val="accent2">
                    <a:lumMod val="75000"/>
                  </a:schemeClr>
                </a:solidFill>
                <a:latin typeface="Arial" panose="020B0604020202020204" pitchFamily="34" charset="0"/>
                <a:cs typeface="Arial" panose="020B0604020202020204" pitchFamily="34" charset="0"/>
              </a:rPr>
              <a:t>Student Money Management Center</a:t>
            </a:r>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0888" y="968542"/>
            <a:ext cx="8001000" cy="1065998"/>
          </a:xfrm>
        </p:spPr>
        <p:txBody>
          <a:bodyPr/>
          <a:lstStyle/>
          <a:p>
            <a:pPr marL="0" indent="0" algn="ctr" rtl="0">
              <a:spcBef>
                <a:spcPts val="0"/>
              </a:spcBef>
              <a:spcAft>
                <a:spcPts val="0"/>
              </a:spcAft>
              <a:buNone/>
            </a:pPr>
            <a:r>
              <a:rPr lang="en-US" sz="2800" b="0" i="0" u="none" strike="noStrike" dirty="0">
                <a:solidFill>
                  <a:srgbClr val="000000"/>
                </a:solidFill>
                <a:effectLst/>
                <a:latin typeface="Arial" panose="020B0604020202020204" pitchFamily="34" charset="0"/>
                <a:cs typeface="Arial" panose="020B0604020202020204" pitchFamily="34" charset="0"/>
              </a:rPr>
              <a:t>We want to be part of your solution to </a:t>
            </a:r>
            <a:endParaRPr lang="en-US" sz="2800" b="0" dirty="0">
              <a:effectLst/>
              <a:latin typeface="Arial" panose="020B0604020202020204" pitchFamily="34" charset="0"/>
              <a:cs typeface="Arial" panose="020B0604020202020204" pitchFamily="34" charset="0"/>
            </a:endParaRPr>
          </a:p>
          <a:p>
            <a:pPr marL="0" indent="0" algn="ctr" rtl="0">
              <a:spcBef>
                <a:spcPts val="0"/>
              </a:spcBef>
              <a:spcAft>
                <a:spcPts val="0"/>
              </a:spcAft>
              <a:buNone/>
            </a:pPr>
            <a:r>
              <a:rPr lang="en-US" sz="2800" b="0" i="0" u="none" strike="noStrike" dirty="0">
                <a:solidFill>
                  <a:srgbClr val="000000"/>
                </a:solidFill>
                <a:effectLst/>
                <a:latin typeface="Arial" panose="020B0604020202020204" pitchFamily="34" charset="0"/>
                <a:cs typeface="Arial" panose="020B0604020202020204" pitchFamily="34" charset="0"/>
              </a:rPr>
              <a:t>financial and academic success!</a:t>
            </a:r>
            <a:endParaRPr lang="en-US" sz="2800" b="0" dirty="0">
              <a:effectLst/>
              <a:latin typeface="Arial" panose="020B0604020202020204" pitchFamily="34" charset="0"/>
              <a:cs typeface="Arial" panose="020B0604020202020204" pitchFamily="34" charset="0"/>
            </a:endParaRPr>
          </a:p>
          <a:p>
            <a:pPr marL="0" indent="0">
              <a:buNone/>
            </a:pPr>
            <a:r>
              <a:rPr lang="en-US" sz="1100" dirty="0"/>
              <a:t/>
            </a:r>
            <a:br>
              <a:rPr lang="en-US" sz="1100" dirty="0"/>
            </a:br>
            <a:endParaRPr lang="en-US" sz="2400" dirty="0">
              <a:solidFill>
                <a:srgbClr val="002060"/>
              </a:solidFill>
              <a:latin typeface="Calibri" panose="020F0502020204030204" pitchFamily="34" charset="0"/>
              <a:cs typeface="Arial" pitchFamily="34" charset="0"/>
            </a:endParaRPr>
          </a:p>
        </p:txBody>
      </p:sp>
      <p:pic>
        <p:nvPicPr>
          <p:cNvPr id="3074" name="Picture 2">
            <a:extLst>
              <a:ext uri="{FF2B5EF4-FFF2-40B4-BE49-F238E27FC236}">
                <a16:creationId xmlns:a16="http://schemas.microsoft.com/office/drawing/2014/main" id="{BC93D0F1-531A-80D3-6E8E-633779CF4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728" y="2220428"/>
            <a:ext cx="2179320" cy="217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0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0257"/>
            <a:ext cx="8077200" cy="721895"/>
          </a:xfrm>
        </p:spPr>
        <p:txBody>
          <a:bodyPr>
            <a:noAutofit/>
          </a:bodyPr>
          <a:lstStyle/>
          <a:p>
            <a:r>
              <a:rPr lang="en-US" sz="3200" b="1" dirty="0">
                <a:solidFill>
                  <a:schemeClr val="accent2">
                    <a:lumMod val="75000"/>
                  </a:schemeClr>
                </a:solidFill>
                <a:latin typeface="Calibri" panose="020F0502020204030204" pitchFamily="34" charset="0"/>
              </a:rPr>
              <a:t>Types of Financial Aid </a:t>
            </a:r>
          </a:p>
        </p:txBody>
      </p:sp>
      <p:sp>
        <p:nvSpPr>
          <p:cNvPr id="3" name="Content Placeholder 2"/>
          <p:cNvSpPr>
            <a:spLocks noGrp="1"/>
          </p:cNvSpPr>
          <p:nvPr>
            <p:ph idx="1"/>
          </p:nvPr>
        </p:nvSpPr>
        <p:spPr>
          <a:xfrm>
            <a:off x="381000" y="787845"/>
            <a:ext cx="8382000" cy="3872208"/>
          </a:xfrm>
        </p:spPr>
        <p:txBody>
          <a:bodyPr/>
          <a:lstStyle/>
          <a:p>
            <a:pPr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ea typeface="+mn-ea"/>
                <a:cs typeface="Arial" pitchFamily="34" charset="0"/>
              </a:rPr>
              <a:t>Go to </a:t>
            </a:r>
            <a:r>
              <a:rPr lang="en-US" sz="2000" dirty="0">
                <a:solidFill>
                  <a:srgbClr val="002060"/>
                </a:solidFill>
                <a:latin typeface="Calibri" panose="020F0502020204030204" pitchFamily="34" charset="0"/>
                <a:ea typeface="+mn-ea"/>
                <a:cs typeface="Arial" pitchFamily="34" charset="0"/>
                <a:hlinkClick r:id="rId3"/>
              </a:rPr>
              <a:t>https://twu.edu/finaid/types-of-aid/</a:t>
            </a:r>
            <a:r>
              <a:rPr lang="en-US" sz="2000" dirty="0">
                <a:solidFill>
                  <a:srgbClr val="002060"/>
                </a:solidFill>
                <a:latin typeface="Calibri" panose="020F0502020204030204" pitchFamily="34" charset="0"/>
                <a:ea typeface="+mn-ea"/>
                <a:cs typeface="Arial" pitchFamily="34" charset="0"/>
              </a:rPr>
              <a:t> and select a category:</a:t>
            </a:r>
          </a:p>
          <a:p>
            <a:pPr lvl="1" eaLnBrk="1" hangingPunct="1">
              <a:spcBef>
                <a:spcPts val="0"/>
              </a:spcBef>
              <a:buClr>
                <a:srgbClr val="760000"/>
              </a:buClr>
              <a:buFont typeface="Arial" panose="020B0604020202020204" pitchFamily="34" charset="0"/>
              <a:buChar char="•"/>
            </a:pPr>
            <a:r>
              <a:rPr lang="en-US" sz="2000" b="1" dirty="0">
                <a:solidFill>
                  <a:srgbClr val="002060"/>
                </a:solidFill>
                <a:latin typeface="Calibri" panose="020F0502020204030204" pitchFamily="34" charset="0"/>
                <a:ea typeface="+mn-ea"/>
                <a:cs typeface="Arial" pitchFamily="34" charset="0"/>
              </a:rPr>
              <a:t>Scholarships</a:t>
            </a:r>
          </a:p>
          <a:p>
            <a:pPr lvl="1" eaLnBrk="1" hangingPunct="1">
              <a:spcBef>
                <a:spcPts val="0"/>
              </a:spcBef>
              <a:buClr>
                <a:srgbClr val="760000"/>
              </a:buClr>
              <a:buFont typeface="Arial" panose="020B0604020202020204" pitchFamily="34" charset="0"/>
              <a:buChar char="•"/>
            </a:pPr>
            <a:r>
              <a:rPr lang="en-US" sz="2000" b="1" dirty="0">
                <a:solidFill>
                  <a:srgbClr val="002060"/>
                </a:solidFill>
                <a:latin typeface="Calibri" panose="020F0502020204030204" pitchFamily="34" charset="0"/>
                <a:ea typeface="+mn-ea"/>
                <a:cs typeface="Arial" pitchFamily="34" charset="0"/>
              </a:rPr>
              <a:t>Grants</a:t>
            </a:r>
          </a:p>
          <a:p>
            <a:pPr lvl="1" eaLnBrk="1" hangingPunct="1">
              <a:spcBef>
                <a:spcPts val="0"/>
              </a:spcBef>
              <a:buClr>
                <a:srgbClr val="760000"/>
              </a:buClr>
              <a:buFont typeface="Arial" panose="020B0604020202020204" pitchFamily="34" charset="0"/>
              <a:buChar char="•"/>
            </a:pPr>
            <a:r>
              <a:rPr lang="en-US" sz="2000" b="1" dirty="0">
                <a:solidFill>
                  <a:srgbClr val="002060"/>
                </a:solidFill>
                <a:latin typeface="Calibri" panose="020F0502020204030204" pitchFamily="34" charset="0"/>
                <a:ea typeface="+mn-ea"/>
                <a:cs typeface="Arial" pitchFamily="34" charset="0"/>
              </a:rPr>
              <a:t>Loans </a:t>
            </a:r>
          </a:p>
          <a:p>
            <a:pPr lvl="1" eaLnBrk="1" hangingPunct="1">
              <a:spcBef>
                <a:spcPts val="0"/>
              </a:spcBef>
              <a:buClr>
                <a:srgbClr val="760000"/>
              </a:buClr>
              <a:buFont typeface="Arial" panose="020B0604020202020204" pitchFamily="34" charset="0"/>
              <a:buChar char="•"/>
            </a:pPr>
            <a:r>
              <a:rPr lang="en-US" sz="2000" b="1" dirty="0">
                <a:solidFill>
                  <a:srgbClr val="002060"/>
                </a:solidFill>
                <a:latin typeface="Calibri" panose="020F0502020204030204" pitchFamily="34" charset="0"/>
                <a:ea typeface="+mn-ea"/>
                <a:cs typeface="Arial" pitchFamily="34" charset="0"/>
              </a:rPr>
              <a:t>Student Employment/Federal Work Study</a:t>
            </a:r>
          </a:p>
          <a:p>
            <a:pPr eaLnBrk="1" hangingPunct="1">
              <a:spcBef>
                <a:spcPts val="0"/>
              </a:spcBef>
              <a:buClr>
                <a:srgbClr val="760000"/>
              </a:buClr>
              <a:buFont typeface="Arial" panose="020B0604020202020204" pitchFamily="34" charset="0"/>
              <a:buChar char="•"/>
            </a:pPr>
            <a:r>
              <a:rPr lang="en-US" sz="2000" dirty="0">
                <a:solidFill>
                  <a:srgbClr val="002060"/>
                </a:solidFill>
                <a:latin typeface="Calibri" panose="020F0502020204030204" pitchFamily="34" charset="0"/>
                <a:ea typeface="+mn-ea"/>
                <a:cs typeface="Arial" pitchFamily="34" charset="0"/>
              </a:rPr>
              <a:t>Within each category you will find information about available awards, eligibility requirements for each, and most aid as awarded requires fulltime enrollment.</a:t>
            </a:r>
          </a:p>
          <a:p>
            <a:pPr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ea typeface="+mn-ea"/>
                <a:cs typeface="Arial" pitchFamily="34" charset="0"/>
              </a:rPr>
              <a:t>Be sure to review the “Meet and Maintain Eligibility Requirements” section for information regarding what is needed and what must be maintained to continue qualifying for federal aid and state awards. </a:t>
            </a:r>
            <a:r>
              <a:rPr lang="en-US" sz="2000" b="1" u="sng" dirty="0">
                <a:solidFill>
                  <a:srgbClr val="002060"/>
                </a:solidFill>
                <a:latin typeface="Calibri" panose="020F0502020204030204" pitchFamily="34" charset="0"/>
                <a:cs typeface="Arial" pitchFamily="34" charset="0"/>
              </a:rPr>
              <a:t>Remember – you will only receive aid for classes that apply to your current degree plan</a:t>
            </a:r>
            <a:r>
              <a:rPr lang="en-US" sz="2000" dirty="0">
                <a:solidFill>
                  <a:srgbClr val="002060"/>
                </a:solidFill>
                <a:latin typeface="Calibri" panose="020F0502020204030204" pitchFamily="34" charset="0"/>
                <a:cs typeface="Arial" pitchFamily="34" charset="0"/>
              </a:rPr>
              <a:t>.</a:t>
            </a:r>
            <a:r>
              <a:rPr lang="en-US" sz="2000" dirty="0">
                <a:solidFill>
                  <a:srgbClr val="002060"/>
                </a:solidFill>
                <a:latin typeface="Calibri" panose="020F0502020204030204" pitchFamily="34" charset="0"/>
                <a:ea typeface="+mn-ea"/>
                <a:cs typeface="Arial" pitchFamily="34" charset="0"/>
              </a:rPr>
              <a:t>   </a:t>
            </a:r>
          </a:p>
          <a:p>
            <a:pPr marL="0" indent="0">
              <a:buNone/>
            </a:pPr>
            <a:endParaRPr lang="en-US" dirty="0"/>
          </a:p>
        </p:txBody>
      </p:sp>
    </p:spTree>
    <p:extLst>
      <p:ext uri="{BB962C8B-B14F-4D97-AF65-F5344CB8AC3E}">
        <p14:creationId xmlns:p14="http://schemas.microsoft.com/office/powerpoint/2010/main" val="80775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92" y="317634"/>
            <a:ext cx="7851808" cy="996816"/>
          </a:xfrm>
        </p:spPr>
        <p:txBody>
          <a:bodyPr>
            <a:normAutofit fontScale="90000"/>
          </a:bodyPr>
          <a:lstStyle/>
          <a:p>
            <a:r>
              <a:rPr lang="en-US" sz="3600" b="1" dirty="0">
                <a:solidFill>
                  <a:schemeClr val="accent2">
                    <a:lumMod val="75000"/>
                  </a:schemeClr>
                </a:solidFill>
                <a:latin typeface="Calibri" panose="020F0502020204030204" pitchFamily="34" charset="0"/>
              </a:rPr>
              <a:t>What happens after I am awarded </a:t>
            </a:r>
            <a:br>
              <a:rPr lang="en-US" sz="3600" b="1" dirty="0">
                <a:solidFill>
                  <a:schemeClr val="accent2">
                    <a:lumMod val="75000"/>
                  </a:schemeClr>
                </a:solidFill>
                <a:latin typeface="Calibri" panose="020F0502020204030204" pitchFamily="34" charset="0"/>
              </a:rPr>
            </a:br>
            <a:r>
              <a:rPr lang="en-US" sz="3600" b="1" dirty="0">
                <a:solidFill>
                  <a:schemeClr val="accent2">
                    <a:lumMod val="75000"/>
                  </a:schemeClr>
                </a:solidFill>
                <a:latin typeface="Calibri" panose="020F0502020204030204" pitchFamily="34" charset="0"/>
              </a:rPr>
              <a:t>financial aid? </a:t>
            </a:r>
          </a:p>
        </p:txBody>
      </p:sp>
      <p:sp>
        <p:nvSpPr>
          <p:cNvPr id="3" name="Content Placeholder 2"/>
          <p:cNvSpPr>
            <a:spLocks noGrp="1"/>
          </p:cNvSpPr>
          <p:nvPr>
            <p:ph idx="1"/>
          </p:nvPr>
        </p:nvSpPr>
        <p:spPr>
          <a:xfrm>
            <a:off x="646096" y="1314450"/>
            <a:ext cx="7772400" cy="3241307"/>
          </a:xfrm>
        </p:spPr>
        <p:txBody>
          <a:bodyPr/>
          <a:lstStyle/>
          <a:p>
            <a:pPr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ea typeface="+mn-ea"/>
                <a:cs typeface="Arial" pitchFamily="34" charset="0"/>
              </a:rPr>
              <a:t>After all required documents are submitted an email will be sent to your TWU email account notifying you that you have a financial aid award.</a:t>
            </a:r>
          </a:p>
          <a:p>
            <a:pPr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ea typeface="+mn-ea"/>
                <a:cs typeface="Arial" pitchFamily="34" charset="0"/>
              </a:rPr>
              <a:t>Follow the instructions to view and accept or reject your awards through </a:t>
            </a:r>
            <a:r>
              <a:rPr lang="en-US" sz="2000" dirty="0">
                <a:solidFill>
                  <a:srgbClr val="002060"/>
                </a:solidFill>
                <a:latin typeface="Calibri" panose="020F0502020204030204" pitchFamily="34" charset="0"/>
                <a:cs typeface="Arial" pitchFamily="34" charset="0"/>
              </a:rPr>
              <a:t>your</a:t>
            </a:r>
            <a:r>
              <a:rPr lang="en-US" sz="2000" dirty="0">
                <a:solidFill>
                  <a:srgbClr val="002060"/>
                </a:solidFill>
                <a:latin typeface="Calibri" panose="020F0502020204030204" pitchFamily="34" charset="0"/>
                <a:ea typeface="+mn-ea"/>
                <a:cs typeface="Arial" pitchFamily="34" charset="0"/>
              </a:rPr>
              <a:t> </a:t>
            </a:r>
            <a:r>
              <a:rPr lang="en-US" sz="2000" b="1" dirty="0">
                <a:solidFill>
                  <a:srgbClr val="002060"/>
                </a:solidFill>
                <a:latin typeface="Calibri" panose="020F0502020204030204" pitchFamily="34" charset="0"/>
                <a:ea typeface="+mn-ea"/>
                <a:cs typeface="Arial" pitchFamily="34" charset="0"/>
              </a:rPr>
              <a:t>TWU Self Service</a:t>
            </a:r>
            <a:r>
              <a:rPr lang="en-US" sz="2000" dirty="0">
                <a:solidFill>
                  <a:srgbClr val="002060"/>
                </a:solidFill>
                <a:latin typeface="Calibri" panose="020F0502020204030204" pitchFamily="34" charset="0"/>
                <a:ea typeface="+mn-ea"/>
                <a:cs typeface="Arial" pitchFamily="34" charset="0"/>
              </a:rPr>
              <a:t>.</a:t>
            </a:r>
            <a:endParaRPr lang="en-US" sz="2000" dirty="0">
              <a:solidFill>
                <a:srgbClr val="002060"/>
              </a:solidFill>
              <a:latin typeface="Calibri" panose="020F0502020204030204" pitchFamily="34" charset="0"/>
              <a:cs typeface="Arial" pitchFamily="34" charset="0"/>
            </a:endParaRPr>
          </a:p>
          <a:p>
            <a:pPr eaLnBrk="1" hangingPunct="1">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After you have taken action on offered awards, you are required to review and acknowledge your award letter in Self-Service.</a:t>
            </a:r>
            <a:endParaRPr lang="en-US" sz="2000" dirty="0">
              <a:solidFill>
                <a:srgbClr val="002060"/>
              </a:solidFill>
              <a:latin typeface="Calibri" panose="020F0502020204030204" pitchFamily="34" charset="0"/>
              <a:ea typeface="+mn-ea"/>
              <a:cs typeface="Arial" pitchFamily="34" charset="0"/>
            </a:endParaRPr>
          </a:p>
          <a:p>
            <a:pPr eaLnBrk="1" hangingPunct="1">
              <a:buClr>
                <a:srgbClr val="760000"/>
              </a:buClr>
              <a:buFont typeface="Arial" panose="020B0604020202020204" pitchFamily="34" charset="0"/>
              <a:buChar char="•"/>
            </a:pPr>
            <a:r>
              <a:rPr lang="en-US" sz="1800" b="1" i="1" dirty="0">
                <a:solidFill>
                  <a:srgbClr val="002060"/>
                </a:solidFill>
                <a:latin typeface="Calibri" panose="020F0502020204030204" pitchFamily="34" charset="0"/>
                <a:ea typeface="+mn-ea"/>
                <a:cs typeface="Arial" pitchFamily="34" charset="0"/>
              </a:rPr>
              <a:t>Please note that if awards are left in pending status you will not have access to acknowledge your award letter which is required to receive a financial aid disbursement of accepted financial aid, including grants</a:t>
            </a:r>
            <a:r>
              <a:rPr lang="en-US" sz="1800" i="1" dirty="0">
                <a:solidFill>
                  <a:srgbClr val="002060"/>
                </a:solidFill>
                <a:latin typeface="Calibri" panose="020F0502020204030204" pitchFamily="34" charset="0"/>
                <a:ea typeface="+mn-ea"/>
                <a:cs typeface="Arial" pitchFamily="34" charset="0"/>
              </a:rPr>
              <a:t>.</a:t>
            </a:r>
          </a:p>
          <a:p>
            <a:pPr marL="0" indent="0">
              <a:buNone/>
            </a:pPr>
            <a:endParaRPr lang="en-US" dirty="0"/>
          </a:p>
        </p:txBody>
      </p:sp>
    </p:spTree>
    <p:extLst>
      <p:ext uri="{BB962C8B-B14F-4D97-AF65-F5344CB8AC3E}">
        <p14:creationId xmlns:p14="http://schemas.microsoft.com/office/powerpoint/2010/main" val="374030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8383"/>
            <a:ext cx="8610600" cy="1135781"/>
          </a:xfrm>
        </p:spPr>
        <p:txBody>
          <a:bodyPr>
            <a:normAutofit fontScale="90000"/>
          </a:bodyPr>
          <a:lstStyle/>
          <a:p>
            <a:pPr>
              <a:defRPr/>
            </a:pPr>
            <a:r>
              <a:rPr lang="en-US" b="1" dirty="0">
                <a:solidFill>
                  <a:schemeClr val="accent2">
                    <a:lumMod val="75000"/>
                  </a:schemeClr>
                </a:solidFill>
                <a:latin typeface="Calibri" panose="020F0502020204030204" pitchFamily="34" charset="0"/>
              </a:rPr>
              <a:t>What steps do I take if I accept a federal loan?</a:t>
            </a:r>
            <a:r>
              <a:rPr lang="en-US" sz="40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rPr>
              <a:t/>
            </a:r>
            <a:br>
              <a:rPr lang="en-US" sz="40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rPr>
            </a:br>
            <a:endParaRPr lang="en-US" sz="40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11266" name="Content Placeholder 6"/>
          <p:cNvSpPr>
            <a:spLocks noGrp="1"/>
          </p:cNvSpPr>
          <p:nvPr>
            <p:ph idx="1"/>
          </p:nvPr>
        </p:nvSpPr>
        <p:spPr>
          <a:xfrm>
            <a:off x="304800" y="872380"/>
            <a:ext cx="8229600" cy="4209183"/>
          </a:xfrm>
        </p:spPr>
        <p:txBody>
          <a:bodyPr/>
          <a:lstStyle/>
          <a:p>
            <a:pPr>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Electronically sign the </a:t>
            </a:r>
            <a:r>
              <a:rPr lang="en-US" sz="2000" b="1" dirty="0">
                <a:solidFill>
                  <a:srgbClr val="002060"/>
                </a:solidFill>
                <a:latin typeface="Calibri" panose="020F0502020204030204" pitchFamily="34" charset="0"/>
                <a:cs typeface="Arial" pitchFamily="34" charset="0"/>
              </a:rPr>
              <a:t>Master Promissory Note </a:t>
            </a:r>
            <a:r>
              <a:rPr lang="en-US" sz="2000" dirty="0">
                <a:solidFill>
                  <a:srgbClr val="002060"/>
                </a:solidFill>
                <a:latin typeface="Calibri" panose="020F0502020204030204" pitchFamily="34" charset="0"/>
                <a:cs typeface="Arial" pitchFamily="34" charset="0"/>
              </a:rPr>
              <a:t>(MPN) and Complete </a:t>
            </a:r>
            <a:r>
              <a:rPr lang="en-US" sz="2000" b="1" dirty="0">
                <a:solidFill>
                  <a:srgbClr val="002060"/>
                </a:solidFill>
                <a:latin typeface="Calibri" panose="020F0502020204030204" pitchFamily="34" charset="0"/>
                <a:cs typeface="Arial" pitchFamily="34" charset="0"/>
              </a:rPr>
              <a:t>Entrance Loan Counseling </a:t>
            </a:r>
            <a:r>
              <a:rPr lang="en-US" sz="2000" dirty="0">
                <a:solidFill>
                  <a:srgbClr val="002060"/>
                </a:solidFill>
                <a:latin typeface="Calibri" panose="020F0502020204030204" pitchFamily="34" charset="0"/>
                <a:cs typeface="Arial" pitchFamily="34" charset="0"/>
              </a:rPr>
              <a:t>at </a:t>
            </a:r>
            <a:r>
              <a:rPr lang="en-US" sz="2000" dirty="0">
                <a:solidFill>
                  <a:srgbClr val="002060"/>
                </a:solidFill>
                <a:latin typeface="Calibri" panose="020F0502020204030204" pitchFamily="34" charset="0"/>
                <a:cs typeface="Arial" pitchFamily="34" charset="0"/>
                <a:hlinkClick r:id="rId3"/>
              </a:rPr>
              <a:t>https://studentaid.gov</a:t>
            </a:r>
            <a:r>
              <a:rPr lang="en-US" sz="2000" dirty="0">
                <a:solidFill>
                  <a:srgbClr val="002060"/>
                </a:solidFill>
                <a:latin typeface="Calibri" panose="020F0502020204030204" pitchFamily="34" charset="0"/>
                <a:cs typeface="Arial" pitchFamily="34" charset="0"/>
              </a:rPr>
              <a:t> </a:t>
            </a:r>
          </a:p>
          <a:p>
            <a:pPr>
              <a:buClr>
                <a:srgbClr val="760000"/>
              </a:buClr>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If the student needs additional loans, a parent may apply for the Federal Direct Parent Loan:</a:t>
            </a:r>
          </a:p>
          <a:p>
            <a:pPr lvl="1" eaLnBrk="1" hangingPunct="1">
              <a:buClr>
                <a:srgbClr val="760000"/>
              </a:buClr>
              <a:buFont typeface="Arial" panose="020B0604020202020204" pitchFamily="34" charset="0"/>
              <a:buChar char="•"/>
            </a:pPr>
            <a:r>
              <a:rPr lang="en-US" sz="1800" dirty="0">
                <a:solidFill>
                  <a:srgbClr val="002060"/>
                </a:solidFill>
                <a:latin typeface="Calibri" panose="020F0502020204030204" pitchFamily="34" charset="0"/>
                <a:cs typeface="Arial" pitchFamily="34" charset="0"/>
              </a:rPr>
              <a:t>Complete the PLUS Loan Application and Master Promissory Note at </a:t>
            </a:r>
            <a:r>
              <a:rPr lang="en-US" sz="1800" dirty="0">
                <a:solidFill>
                  <a:srgbClr val="002060"/>
                </a:solidFill>
                <a:latin typeface="Calibri" panose="020F0502020204030204" pitchFamily="34" charset="0"/>
                <a:cs typeface="Arial" pitchFamily="34" charset="0"/>
                <a:hlinkClick r:id="rId3"/>
              </a:rPr>
              <a:t>https://studentaid.gov</a:t>
            </a:r>
            <a:r>
              <a:rPr lang="en-US" sz="1800" dirty="0">
                <a:solidFill>
                  <a:srgbClr val="002060"/>
                </a:solidFill>
                <a:latin typeface="Calibri" panose="020F0502020204030204" pitchFamily="34" charset="0"/>
                <a:cs typeface="Arial" pitchFamily="34" charset="0"/>
              </a:rPr>
              <a:t> by selecting APPLY FOR AID.</a:t>
            </a:r>
          </a:p>
          <a:p>
            <a:pPr lvl="1">
              <a:buClr>
                <a:srgbClr val="760000"/>
              </a:buClr>
              <a:buFont typeface="Arial" panose="020B0604020202020204" pitchFamily="34" charset="0"/>
              <a:buChar char="•"/>
            </a:pPr>
            <a:r>
              <a:rPr lang="en-US" sz="1800" dirty="0">
                <a:solidFill>
                  <a:srgbClr val="002060"/>
                </a:solidFill>
                <a:latin typeface="Calibri" panose="020F0502020204030204" pitchFamily="34" charset="0"/>
                <a:cs typeface="Arial" pitchFamily="34" charset="0"/>
              </a:rPr>
              <a:t>Graduate students will also apply for the Graduate PLUS loan at </a:t>
            </a:r>
            <a:r>
              <a:rPr lang="en-US" sz="1800" dirty="0">
                <a:solidFill>
                  <a:srgbClr val="002060"/>
                </a:solidFill>
                <a:latin typeface="Calibri" panose="020F0502020204030204" pitchFamily="34" charset="0"/>
                <a:cs typeface="Arial" pitchFamily="34" charset="0"/>
                <a:hlinkClick r:id="rId3"/>
              </a:rPr>
              <a:t>https://studentaid.gov</a:t>
            </a:r>
            <a:r>
              <a:rPr lang="en-US" sz="1800" dirty="0">
                <a:solidFill>
                  <a:srgbClr val="002060"/>
                </a:solidFill>
                <a:latin typeface="Calibri" panose="020F0502020204030204" pitchFamily="34" charset="0"/>
                <a:cs typeface="Arial" pitchFamily="34" charset="0"/>
              </a:rPr>
              <a:t> </a:t>
            </a:r>
          </a:p>
          <a:p>
            <a:pPr eaLnBrk="1" hangingPunct="1">
              <a:buClr>
                <a:srgbClr val="760000"/>
              </a:buClr>
              <a:buFont typeface="Arial" panose="020B0604020202020204" pitchFamily="34" charset="0"/>
              <a:buChar char="•"/>
            </a:pPr>
            <a:r>
              <a:rPr lang="en-US" sz="1800" dirty="0">
                <a:solidFill>
                  <a:srgbClr val="002060"/>
                </a:solidFill>
                <a:latin typeface="Calibri" panose="020F0502020204030204" pitchFamily="34" charset="0"/>
                <a:cs typeface="Arial" pitchFamily="34" charset="0"/>
              </a:rPr>
              <a:t>Loan funds cannot be released at the appropriate time unless both the Loan Agreement and the Entrance Counseling have been completed.</a:t>
            </a:r>
          </a:p>
          <a:p>
            <a:pPr marL="0" indent="0" eaLnBrk="1" hangingPunct="1">
              <a:spcBef>
                <a:spcPts val="0"/>
              </a:spcBef>
              <a:buClr>
                <a:srgbClr val="760000"/>
              </a:buClr>
              <a:buNone/>
            </a:pPr>
            <a:r>
              <a:rPr lang="en-US" sz="1800" dirty="0">
                <a:solidFill>
                  <a:srgbClr val="002060"/>
                </a:solidFill>
                <a:latin typeface="Calibri" panose="020F0502020204030204" pitchFamily="34" charset="0"/>
                <a:cs typeface="Arial" pitchFamily="34" charset="0"/>
              </a:rPr>
              <a:t>      </a:t>
            </a:r>
            <a:endParaRPr lang="en-US" sz="2400" dirty="0"/>
          </a:p>
          <a:p>
            <a:pPr lvl="1"/>
            <a:endParaRPr lang="en-US" dirty="0"/>
          </a:p>
        </p:txBody>
      </p:sp>
    </p:spTree>
    <p:extLst>
      <p:ext uri="{BB962C8B-B14F-4D97-AF65-F5344CB8AC3E}">
        <p14:creationId xmlns:p14="http://schemas.microsoft.com/office/powerpoint/2010/main" val="198848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Financial Aid Reminders</a:t>
            </a:r>
          </a:p>
        </p:txBody>
      </p:sp>
      <p:sp>
        <p:nvSpPr>
          <p:cNvPr id="3" name="Content Placeholder 2"/>
          <p:cNvSpPr>
            <a:spLocks noGrp="1"/>
          </p:cNvSpPr>
          <p:nvPr>
            <p:ph idx="1"/>
          </p:nvPr>
        </p:nvSpPr>
        <p:spPr>
          <a:xfrm>
            <a:off x="457200" y="902695"/>
            <a:ext cx="8229600" cy="3559136"/>
          </a:xfrm>
        </p:spPr>
        <p:txBody>
          <a:bodyPr/>
          <a:lstStyle/>
          <a:p>
            <a:r>
              <a:rPr lang="en-US" sz="2500" dirty="0">
                <a:solidFill>
                  <a:srgbClr val="002060"/>
                </a:solidFill>
                <a:latin typeface="+mn-lt"/>
              </a:rPr>
              <a:t>Your Accepted aid will show as a payment made on your bill</a:t>
            </a:r>
          </a:p>
          <a:p>
            <a:r>
              <a:rPr lang="en-US" sz="2500" dirty="0">
                <a:solidFill>
                  <a:srgbClr val="002060"/>
                </a:solidFill>
                <a:latin typeface="+mn-lt"/>
              </a:rPr>
              <a:t>Your Aid will not disburse to your bill until classes begin</a:t>
            </a:r>
          </a:p>
          <a:p>
            <a:r>
              <a:rPr lang="en-US" sz="2500" dirty="0">
                <a:solidFill>
                  <a:srgbClr val="002060"/>
                </a:solidFill>
                <a:latin typeface="+mn-lt"/>
              </a:rPr>
              <a:t>You must take action on all aid in order to electronically acknowledge your Award Letter in your Self Service</a:t>
            </a:r>
          </a:p>
          <a:p>
            <a:r>
              <a:rPr lang="en-US" sz="2500" dirty="0">
                <a:solidFill>
                  <a:srgbClr val="002060"/>
                </a:solidFill>
                <a:latin typeface="+mn-lt"/>
              </a:rPr>
              <a:t>Only classes that are required on your degree plan will count as eligible courses for financial aid</a:t>
            </a:r>
          </a:p>
          <a:p>
            <a:r>
              <a:rPr lang="en-US" sz="2400" dirty="0">
                <a:solidFill>
                  <a:srgbClr val="002060"/>
                </a:solidFill>
                <a:latin typeface="+mn-lt"/>
              </a:rPr>
              <a:t>Must complete required Entrance Counseling and MPN for Direct loans</a:t>
            </a:r>
          </a:p>
        </p:txBody>
      </p:sp>
    </p:spTree>
    <p:extLst>
      <p:ext uri="{BB962C8B-B14F-4D97-AF65-F5344CB8AC3E}">
        <p14:creationId xmlns:p14="http://schemas.microsoft.com/office/powerpoint/2010/main" val="250285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Tuition Guarantee	</a:t>
            </a:r>
          </a:p>
        </p:txBody>
      </p:sp>
      <p:sp>
        <p:nvSpPr>
          <p:cNvPr id="3" name="Content Placeholder 2"/>
          <p:cNvSpPr>
            <a:spLocks noGrp="1"/>
          </p:cNvSpPr>
          <p:nvPr>
            <p:ph idx="1"/>
          </p:nvPr>
        </p:nvSpPr>
        <p:spPr/>
        <p:txBody>
          <a:bodyPr/>
          <a:lstStyle/>
          <a:p>
            <a:pPr marL="0" indent="0">
              <a:buNone/>
            </a:pPr>
            <a:r>
              <a:rPr lang="en-US" sz="1400" dirty="0">
                <a:latin typeface="+mn-lt"/>
              </a:rPr>
              <a:t>The Zero Tuition Guarantee helps eligible students pay the gap between regular tuition and mandatory fees and what is paid through the Federal Pell Grant program.</a:t>
            </a:r>
          </a:p>
          <a:p>
            <a:pPr marL="0" indent="0">
              <a:buNone/>
            </a:pPr>
            <a:r>
              <a:rPr lang="en-US" sz="1400" b="1" dirty="0">
                <a:latin typeface="+mn-lt"/>
              </a:rPr>
              <a:t>	Tuition &amp; Fees are paid with a combination of Need-based awards and will be reviewed 	and adjusted after census date</a:t>
            </a:r>
          </a:p>
          <a:p>
            <a:pPr marL="0" indent="0">
              <a:buNone/>
            </a:pPr>
            <a:endParaRPr lang="en-US" sz="1400" dirty="0">
              <a:latin typeface="+mn-lt"/>
            </a:endParaRPr>
          </a:p>
          <a:p>
            <a:pPr marL="0" indent="0">
              <a:buNone/>
            </a:pPr>
            <a:r>
              <a:rPr lang="en-US" sz="1400" dirty="0">
                <a:latin typeface="+mn-lt"/>
              </a:rPr>
              <a:t>To Qualify:</a:t>
            </a:r>
          </a:p>
          <a:p>
            <a:pPr>
              <a:buAutoNum type="arabicPeriod"/>
            </a:pPr>
            <a:r>
              <a:rPr lang="en-US" sz="1400" dirty="0">
                <a:latin typeface="+mn-lt"/>
              </a:rPr>
              <a:t>Be a Texas Resident</a:t>
            </a:r>
          </a:p>
          <a:p>
            <a:pPr>
              <a:buAutoNum type="arabicPeriod"/>
            </a:pPr>
            <a:r>
              <a:rPr lang="en-US" sz="1400" dirty="0">
                <a:latin typeface="+mn-lt"/>
              </a:rPr>
              <a:t>Submit a FAFSA or TASFA</a:t>
            </a:r>
          </a:p>
          <a:p>
            <a:pPr>
              <a:buAutoNum type="arabicPeriod"/>
            </a:pPr>
            <a:r>
              <a:rPr lang="en-US" sz="1400" dirty="0">
                <a:latin typeface="+mn-lt"/>
              </a:rPr>
              <a:t>Demonstrate Financial Need</a:t>
            </a:r>
          </a:p>
          <a:p>
            <a:pPr>
              <a:buAutoNum type="arabicPeriod"/>
            </a:pPr>
            <a:r>
              <a:rPr lang="en-US" sz="1400" dirty="0">
                <a:latin typeface="+mn-lt"/>
              </a:rPr>
              <a:t>Must be Pell Eligible</a:t>
            </a:r>
          </a:p>
          <a:p>
            <a:pPr>
              <a:buAutoNum type="arabicPeriod"/>
            </a:pPr>
            <a:r>
              <a:rPr lang="en-US" sz="1400" dirty="0">
                <a:latin typeface="+mn-lt"/>
              </a:rPr>
              <a:t>Enroll full-time as first time in college OR new transfer student pursuing first BA degree</a:t>
            </a:r>
          </a:p>
          <a:p>
            <a:pPr>
              <a:buAutoNum type="arabicPeriod"/>
            </a:pPr>
            <a:r>
              <a:rPr lang="en-US" sz="1400" dirty="0">
                <a:latin typeface="+mn-lt"/>
              </a:rPr>
              <a:t>Maintain Satisfactory Academic Progress for renewal</a:t>
            </a:r>
          </a:p>
          <a:p>
            <a:pPr>
              <a:buAutoNum type="arabicPeriod"/>
            </a:pPr>
            <a:endParaRPr lang="en-US" sz="1400" dirty="0"/>
          </a:p>
          <a:p>
            <a:pPr marL="0" indent="0">
              <a:buNone/>
            </a:pPr>
            <a:r>
              <a:rPr lang="en-US" sz="1400" b="1" dirty="0"/>
              <a:t>Twu.edu/zero/</a:t>
            </a:r>
          </a:p>
          <a:p>
            <a:pPr marL="0" indent="0">
              <a:buNone/>
            </a:pPr>
            <a:endParaRPr lang="en-US" sz="1400" dirty="0"/>
          </a:p>
        </p:txBody>
      </p:sp>
    </p:spTree>
    <p:extLst>
      <p:ext uri="{BB962C8B-B14F-4D97-AF65-F5344CB8AC3E}">
        <p14:creationId xmlns:p14="http://schemas.microsoft.com/office/powerpoint/2010/main" val="60511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413886"/>
            <a:ext cx="8464617" cy="731520"/>
          </a:xfrm>
        </p:spPr>
        <p:txBody>
          <a:bodyPr>
            <a:normAutofit fontScale="90000"/>
          </a:bodyPr>
          <a:lstStyle/>
          <a:p>
            <a:r>
              <a:rPr lang="en-US" sz="3600" b="1" dirty="0">
                <a:solidFill>
                  <a:schemeClr val="accent2">
                    <a:lumMod val="75000"/>
                  </a:schemeClr>
                </a:solidFill>
                <a:latin typeface="Calibri" panose="020F0502020204030204" pitchFamily="34" charset="0"/>
              </a:rPr>
              <a:t>Family Educational Rights and Privacy Act</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idx="1"/>
          </p:nvPr>
        </p:nvSpPr>
        <p:spPr>
          <a:xfrm>
            <a:off x="381000" y="1251284"/>
            <a:ext cx="8305800" cy="3320716"/>
          </a:xfrm>
        </p:spPr>
        <p:txBody>
          <a:bodyPr/>
          <a:lstStyle/>
          <a:p>
            <a:pPr eaLnBrk="1" hangingPunct="1">
              <a:lnSpc>
                <a:spcPct val="90000"/>
              </a:lnSpc>
              <a:spcAft>
                <a:spcPts val="600"/>
              </a:spcAft>
              <a:buClr>
                <a:srgbClr val="760000"/>
              </a:buClr>
              <a:buFont typeface="Arial" panose="020B0604020202020204" pitchFamily="34" charset="0"/>
              <a:buChar char="•"/>
            </a:pPr>
            <a:r>
              <a:rPr lang="en-US" sz="2000" dirty="0">
                <a:solidFill>
                  <a:srgbClr val="002060"/>
                </a:solidFill>
                <a:latin typeface="Calibri" panose="020F0502020204030204" pitchFamily="34" charset="0"/>
                <a:ea typeface="+mn-ea"/>
                <a:cs typeface="Arial" pitchFamily="34" charset="0"/>
              </a:rPr>
              <a:t>The Family Education Rights and Privacy Act of 1974 (FERPA), protects personally identifiable information in student education records such as the student’s financial aid record, billing information, and grades from disclosure without the student’s signed, written consent. </a:t>
            </a:r>
          </a:p>
          <a:p>
            <a:pPr eaLnBrk="1" hangingPunct="1">
              <a:lnSpc>
                <a:spcPct val="90000"/>
              </a:lnSpc>
              <a:buClr>
                <a:srgbClr val="760000"/>
              </a:buClr>
              <a:buFont typeface="Arial" panose="020B0604020202020204" pitchFamily="34" charset="0"/>
              <a:buChar char="•"/>
            </a:pPr>
            <a:endParaRPr lang="en-US" sz="2000" dirty="0">
              <a:solidFill>
                <a:srgbClr val="002060"/>
              </a:solidFill>
              <a:latin typeface="Calibri" panose="020F0502020204030204" pitchFamily="34" charset="0"/>
              <a:ea typeface="+mn-ea"/>
              <a:cs typeface="Arial" pitchFamily="34" charset="0"/>
            </a:endParaRPr>
          </a:p>
          <a:p>
            <a:pPr eaLnBrk="1" hangingPunct="1">
              <a:lnSpc>
                <a:spcPct val="90000"/>
              </a:lnSpc>
              <a:buClr>
                <a:srgbClr val="760000"/>
              </a:buClr>
              <a:buFont typeface="Arial" panose="020B0604020202020204" pitchFamily="34" charset="0"/>
              <a:buChar char="•"/>
            </a:pPr>
            <a:r>
              <a:rPr lang="en-US" sz="2000" dirty="0">
                <a:solidFill>
                  <a:srgbClr val="002060"/>
                </a:solidFill>
                <a:latin typeface="Calibri" panose="020F0502020204030204" pitchFamily="34" charset="0"/>
                <a:ea typeface="+mn-ea"/>
                <a:cs typeface="Arial" pitchFamily="34" charset="0"/>
              </a:rPr>
              <a:t>Students may authorize person specific access to their education records by completing an “Authorization to Release Education Records” form and returning to the Registrar’s Office. This form can be found at:</a:t>
            </a:r>
          </a:p>
          <a:p>
            <a:pPr marL="0" indent="0" eaLnBrk="1" hangingPunct="1">
              <a:lnSpc>
                <a:spcPct val="90000"/>
              </a:lnSpc>
              <a:buClr>
                <a:srgbClr val="760000"/>
              </a:buClr>
              <a:buNone/>
            </a:pPr>
            <a:r>
              <a:rPr lang="en-US" sz="2000" dirty="0">
                <a:solidFill>
                  <a:srgbClr val="002060"/>
                </a:solidFill>
                <a:latin typeface="Calibri" panose="020F0502020204030204" pitchFamily="34" charset="0"/>
                <a:ea typeface="+mn-ea"/>
                <a:cs typeface="Arial" pitchFamily="34" charset="0"/>
              </a:rPr>
              <a:t>     </a:t>
            </a:r>
            <a:r>
              <a:rPr lang="en-US" sz="2000" dirty="0">
                <a:solidFill>
                  <a:srgbClr val="00396F"/>
                </a:solidFill>
                <a:latin typeface="Calibri" panose="020F0502020204030204" pitchFamily="34" charset="0"/>
                <a:ea typeface="+mn-ea"/>
                <a:cs typeface="Arial" pitchFamily="34" charset="0"/>
                <a:hlinkClick r:id="rId3"/>
              </a:rPr>
              <a:t>www.twu.edu/media/documents/registrar/FERPA-release.pdf</a:t>
            </a:r>
            <a:r>
              <a:rPr lang="en-US" sz="2000" dirty="0">
                <a:solidFill>
                  <a:srgbClr val="002060"/>
                </a:solidFill>
                <a:latin typeface="Calibri" panose="020F0502020204030204" pitchFamily="34" charset="0"/>
                <a:ea typeface="+mn-ea"/>
                <a:cs typeface="Arial" pitchFamily="34" charset="0"/>
              </a:rPr>
              <a:t> </a:t>
            </a:r>
          </a:p>
        </p:txBody>
      </p:sp>
    </p:spTree>
    <p:extLst>
      <p:ext uri="{BB962C8B-B14F-4D97-AF65-F5344CB8AC3E}">
        <p14:creationId xmlns:p14="http://schemas.microsoft.com/office/powerpoint/2010/main" val="2166160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5143</TotalTime>
  <Words>1671</Words>
  <Application>Microsoft Office PowerPoint</Application>
  <PresentationFormat>On-screen Show (16:9)</PresentationFormat>
  <Paragraphs>231</Paragraphs>
  <Slides>30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Calibri</vt:lpstr>
      <vt:lpstr>Century Gothic</vt:lpstr>
      <vt:lpstr>Courier New</vt:lpstr>
      <vt:lpstr>Mongolian Baiti</vt:lpstr>
      <vt:lpstr>Times New Roman</vt:lpstr>
      <vt:lpstr>Wingdings</vt:lpstr>
      <vt:lpstr>Office Theme</vt:lpstr>
      <vt:lpstr>Office of Financial Aid</vt:lpstr>
      <vt:lpstr>TWU Financial Aid Office  </vt:lpstr>
      <vt:lpstr>How Can I Receive Financial Aid to Pay My Bill? </vt:lpstr>
      <vt:lpstr>Types of Financial Aid </vt:lpstr>
      <vt:lpstr>What happens after I am awarded  financial aid? </vt:lpstr>
      <vt:lpstr>What steps do I take if I accept a federal loan? </vt:lpstr>
      <vt:lpstr>Financial Aid Reminders</vt:lpstr>
      <vt:lpstr>Zero Tuition Guarantee </vt:lpstr>
      <vt:lpstr>Family Educational Rights and Privacy Act </vt:lpstr>
      <vt:lpstr>TWU Financial Aid Office  </vt:lpstr>
      <vt:lpstr>Glen Ray Director of Student Accounts &amp; Bursar </vt:lpstr>
      <vt:lpstr>Office of the Bursar </vt:lpstr>
      <vt:lpstr>What are Accepted Payment Methods? </vt:lpstr>
      <vt:lpstr>      Where’s My Bill?       Bills are not mailed&gt;&gt;access in Self-Service</vt:lpstr>
      <vt:lpstr>View Detailed Bill with Class Schedule</vt:lpstr>
      <vt:lpstr>PowerPoint Presentation</vt:lpstr>
      <vt:lpstr>PowerPoint Presentation</vt:lpstr>
      <vt:lpstr>PowerPoint Presentation</vt:lpstr>
      <vt:lpstr>What are my Payment Options?</vt:lpstr>
      <vt:lpstr>Spring 2024 Installment Plan</vt:lpstr>
      <vt:lpstr>Spring 2024 Emergency Plan</vt:lpstr>
      <vt:lpstr>Pay for Classes/Pay My Bill&gt;Payment Plans </vt:lpstr>
      <vt:lpstr>PowerPoint Presentation</vt:lpstr>
      <vt:lpstr>How do I get my refund? &gt; In Portal select Make Refund Choice </vt:lpstr>
      <vt:lpstr>Fixed vs Standard Tuition Credit Hour Rates</vt:lpstr>
      <vt:lpstr>WELCOME TO TWU!</vt:lpstr>
      <vt:lpstr>Student Money Management Center  </vt:lpstr>
      <vt:lpstr>Our Team </vt:lpstr>
      <vt:lpstr>Through the center, students can:  </vt:lpstr>
      <vt:lpstr>Student Money Management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Ray, Glen</cp:lastModifiedBy>
  <cp:revision>199</cp:revision>
  <dcterms:created xsi:type="dcterms:W3CDTF">2010-04-12T23:12:02Z</dcterms:created>
  <dcterms:modified xsi:type="dcterms:W3CDTF">2024-01-10T21:06:52Z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